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</p:sldMasterIdLst>
  <p:notesMasterIdLst>
    <p:notesMasterId r:id="rId50"/>
  </p:notesMasterIdLst>
  <p:sldIdLst>
    <p:sldId id="256" r:id="rId16"/>
    <p:sldId id="258" r:id="rId17"/>
    <p:sldId id="264" r:id="rId18"/>
    <p:sldId id="259" r:id="rId19"/>
    <p:sldId id="263" r:id="rId20"/>
    <p:sldId id="262" r:id="rId21"/>
    <p:sldId id="260" r:id="rId22"/>
    <p:sldId id="265" r:id="rId23"/>
    <p:sldId id="266" r:id="rId24"/>
    <p:sldId id="283" r:id="rId25"/>
    <p:sldId id="268" r:id="rId26"/>
    <p:sldId id="284" r:id="rId27"/>
    <p:sldId id="267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8" r:id="rId36"/>
    <p:sldId id="279" r:id="rId37"/>
    <p:sldId id="280" r:id="rId38"/>
    <p:sldId id="281" r:id="rId39"/>
    <p:sldId id="282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61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2" autoAdjust="0"/>
    <p:restoredTop sz="79058" autoAdjust="0"/>
  </p:normalViewPr>
  <p:slideViewPr>
    <p:cSldViewPr>
      <p:cViewPr varScale="1">
        <p:scale>
          <a:sx n="71" d="100"/>
          <a:sy n="71" d="100"/>
        </p:scale>
        <p:origin x="-4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77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johnson\Local%20Settings\Temporary%20Internet%20Files\Content.Outlook\39LLFX1Y\_Comparative%20Analysis_Cost%20per%20FTE_3%2027%201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oeschaffer:Dropbox:Docs:LCCC:LCCC%20Entering%20Student%20Cohort%20Data%20REVISED%20Q6%2008-08-201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oeschaffer:Dropbox:Docs:LCCC:LCCC%20Entering%20Student%20Cohort%20Data%20REVISED%20Q6%2008-08-2012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joeschaffer:Dropbox:Docs:LCCC:JAC:Rev%20and%20Exp%20-%20System.xls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joeschaffer:Library:Mail%20Downloads:12.fa.a%2002%20wk%20demographic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oeschaffer:Dropbox:Docs:LCCC:SOC%20Presentation%20Slides%208.15.1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johnson\Local%20Settings\Temporary%20Internet%20Files\Content.Outlook\39LLFX1Y\_Comparative%20Analysis_Cost%20per%20FTE_3%2027%2012%20(2)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joeschaffer:Dropbox:Docs:LCCC:FY13%20Budget%20Presentation%207.18.12.xlsx" TargetMode="External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oeschaffer:Dropbox:Docs:LCCC:LCCC%20Entering%20Student%20Cohort%20Data%20REVISED%20Q6%2008-08-201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oeschaffer:Dropbox:Docs:LCCC:LCCC%20Entering%20Student%20Cohort%20Data%20REVISED%20Q6%2008-08-201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oeschaffer:Dropbox:Docs:LCCC:LCCC%20Entering%20Student%20Cohort%20Data%20REVISED%20Q6%2008-08-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Comparative Expenditures per Student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FTE (p. 10)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FY07</a:t>
            </a:r>
            <a:r>
              <a:rPr lang="en-US" sz="1600" baseline="0" dirty="0">
                <a:latin typeface="Times New Roman" pitchFamily="18" charset="0"/>
                <a:cs typeface="Times New Roman" pitchFamily="18" charset="0"/>
              </a:rPr>
              <a:t> - FY11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v>LCCC</c:v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DATA!$B$52:$F$52</c:f>
              <c:strCache>
                <c:ptCount val="5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</c:strCache>
            </c:strRef>
          </c:cat>
          <c:val>
            <c:numRef>
              <c:f>DATA!$B$53:$F$53</c:f>
              <c:numCache>
                <c:formatCode>_(* #,##0.00_);_(* \(#,##0.00\);_(* "-"??_);_(@_)</c:formatCode>
                <c:ptCount val="5"/>
                <c:pt idx="0">
                  <c:v>8074.3036766310324</c:v>
                </c:pt>
                <c:pt idx="1">
                  <c:v>9048.0421492921487</c:v>
                </c:pt>
                <c:pt idx="2">
                  <c:v>9334.6927586994589</c:v>
                </c:pt>
                <c:pt idx="3">
                  <c:v>8985.978299411383</c:v>
                </c:pt>
                <c:pt idx="4">
                  <c:v>8943.8387214113573</c:v>
                </c:pt>
              </c:numCache>
            </c:numRef>
          </c:val>
          <c:smooth val="0"/>
        </c:ser>
        <c:ser>
          <c:idx val="1"/>
          <c:order val="1"/>
          <c:tx>
            <c:v>Average WY CC</c:v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DATA!$B$52:$F$52</c:f>
              <c:strCache>
                <c:ptCount val="5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</c:strCache>
            </c:strRef>
          </c:cat>
          <c:val>
            <c:numRef>
              <c:f>DATA!$B$54:$F$54</c:f>
              <c:numCache>
                <c:formatCode>_(* #,##0.00_);_(* \(#,##0.00\);_(* "-"??_);_(@_)</c:formatCode>
                <c:ptCount val="5"/>
                <c:pt idx="0">
                  <c:v>8960.9873172402258</c:v>
                </c:pt>
                <c:pt idx="1">
                  <c:v>10460.053532164849</c:v>
                </c:pt>
                <c:pt idx="2">
                  <c:v>10329.79534008371</c:v>
                </c:pt>
                <c:pt idx="3">
                  <c:v>9933.9077373388336</c:v>
                </c:pt>
                <c:pt idx="4">
                  <c:v>9474.7481747497859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625152"/>
        <c:axId val="92631040"/>
      </c:lineChart>
      <c:catAx>
        <c:axId val="926251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2631040"/>
        <c:crosses val="autoZero"/>
        <c:auto val="1"/>
        <c:lblAlgn val="ctr"/>
        <c:lblOffset val="100"/>
        <c:noMultiLvlLbl val="0"/>
      </c:catAx>
      <c:valAx>
        <c:axId val="92631040"/>
        <c:scaling>
          <c:orientation val="minMax"/>
        </c:scaling>
        <c:delete val="1"/>
        <c:axPos val="l"/>
        <c:majorGridlines/>
        <c:numFmt formatCode="_(* #,##0.00_);_(* \(#,##0.00\);_(* &quot;-&quot;??_);_(@_)" sourceLinked="1"/>
        <c:majorTickMark val="none"/>
        <c:minorTickMark val="none"/>
        <c:tickLblPos val="nextTo"/>
        <c:crossAx val="926251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>
      <a:solidFill>
        <a:schemeClr val="tx1"/>
      </a:solidFill>
    </a:ln>
    <a:effectLst>
      <a:outerShdw blurRad="50800" dist="38100" dir="2700000" algn="tl" rotWithShape="0">
        <a:schemeClr val="tx1">
          <a:alpha val="40000"/>
        </a:schemeClr>
      </a:outerShdw>
    </a:effectLst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400" dirty="0"/>
              <a:t>% of </a:t>
            </a:r>
            <a:r>
              <a:rPr lang="en-US" sz="1400" baseline="0" dirty="0"/>
              <a:t>Undeclared </a:t>
            </a:r>
            <a:r>
              <a:rPr lang="en-US" sz="1400" baseline="0" dirty="0" smtClean="0"/>
              <a:t>Entering Students </a:t>
            </a:r>
            <a:r>
              <a:rPr lang="en-US" sz="1400" baseline="0" dirty="0"/>
              <a:t>who Choose a Program of Study by the End </a:t>
            </a:r>
            <a:r>
              <a:rPr lang="en-US" sz="1400" baseline="0" dirty="0" smtClean="0"/>
              <a:t>of Their </a:t>
            </a:r>
            <a:r>
              <a:rPr lang="en-US" sz="1400" baseline="0" dirty="0"/>
              <a:t>First Year</a:t>
            </a:r>
            <a:br>
              <a:rPr lang="en-US" sz="1400" baseline="0" dirty="0"/>
            </a:br>
            <a:r>
              <a:rPr lang="en-US" sz="1100" baseline="0" dirty="0"/>
              <a:t>(Fall 2008-2011 4-Year Average)</a:t>
            </a:r>
            <a:endParaRPr lang="en-US" sz="11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0517163972924405E-2"/>
          <c:y val="0.266013071895425"/>
          <c:w val="0.88097406409725099"/>
          <c:h val="0.6241278286160170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4F81BD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C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Q6_Major!$B$25:$B$27</c:f>
              <c:strCache>
                <c:ptCount val="3"/>
                <c:pt idx="0">
                  <c:v>All Entering Students</c:v>
                </c:pt>
                <c:pt idx="1">
                  <c:v>Traditional Age</c:v>
                </c:pt>
                <c:pt idx="2">
                  <c:v>Adult Students</c:v>
                </c:pt>
              </c:strCache>
            </c:strRef>
          </c:cat>
          <c:val>
            <c:numRef>
              <c:f>Q6_Major!$C$25:$C$27</c:f>
              <c:numCache>
                <c:formatCode>0.0%</c:formatCode>
                <c:ptCount val="3"/>
                <c:pt idx="0">
                  <c:v>6.0720358998582899E-2</c:v>
                </c:pt>
                <c:pt idx="1">
                  <c:v>6.1997477907990997E-2</c:v>
                </c:pt>
                <c:pt idx="2">
                  <c:v>2.5862068965517199E-2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177152"/>
        <c:axId val="94178688"/>
      </c:barChart>
      <c:catAx>
        <c:axId val="94177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anchor="t" anchorCtr="1"/>
          <a:lstStyle/>
          <a:p>
            <a:pPr>
              <a:defRPr b="1"/>
            </a:pPr>
            <a:endParaRPr lang="en-US"/>
          </a:p>
        </c:txPr>
        <c:crossAx val="94178688"/>
        <c:crosses val="autoZero"/>
        <c:auto val="1"/>
        <c:lblAlgn val="ctr"/>
        <c:lblOffset val="100"/>
        <c:noMultiLvlLbl val="0"/>
      </c:catAx>
      <c:valAx>
        <c:axId val="94178688"/>
        <c:scaling>
          <c:orientation val="minMax"/>
          <c:max val="0.25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9417715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>
      <a:outerShdw blurRad="50800" dist="38100" dir="2700000" algn="tl" rotWithShape="0">
        <a:srgbClr val="000000">
          <a:alpha val="43000"/>
        </a:srgbClr>
      </a:outerShdw>
    </a:effectLst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400" dirty="0"/>
              <a:t>% of </a:t>
            </a:r>
            <a:r>
              <a:rPr lang="en-US" sz="1400" baseline="0" dirty="0"/>
              <a:t>Entering Students </a:t>
            </a:r>
            <a:r>
              <a:rPr lang="en-US" sz="1400" baseline="0" dirty="0" smtClean="0"/>
              <a:t>Successful </a:t>
            </a:r>
            <a:r>
              <a:rPr lang="en-US" sz="1400" baseline="0" dirty="0"/>
              <a:t>Course </a:t>
            </a:r>
            <a:r>
              <a:rPr lang="en-US" sz="1400" baseline="0" dirty="0" smtClean="0"/>
              <a:t>Completions </a:t>
            </a:r>
            <a:r>
              <a:rPr lang="en-US" sz="1400" baseline="0" dirty="0"/>
              <a:t>in First Term</a:t>
            </a:r>
            <a:br>
              <a:rPr lang="en-US" sz="1400" baseline="0" dirty="0"/>
            </a:br>
            <a:r>
              <a:rPr lang="en-US" sz="1100" baseline="0" dirty="0"/>
              <a:t>(Fall </a:t>
            </a:r>
            <a:r>
              <a:rPr lang="en-US" sz="1100" baseline="0" dirty="0" smtClean="0"/>
              <a:t>2008-2011  </a:t>
            </a:r>
            <a:r>
              <a:rPr lang="en-US" sz="1100" baseline="0" dirty="0"/>
              <a:t>4-Year Average)</a:t>
            </a:r>
            <a:endParaRPr lang="en-US" sz="11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2665940001301498E-2"/>
          <c:y val="0.196760965821101"/>
          <c:w val="0.93882524240255105"/>
          <c:h val="0.6431057623478879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4F81BD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C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Q2_Success!$D$36:$D$41</c:f>
              <c:strCache>
                <c:ptCount val="6"/>
                <c:pt idx="0">
                  <c:v>All Courses</c:v>
                </c:pt>
                <c:pt idx="1">
                  <c:v>Developmental Courses</c:v>
                </c:pt>
                <c:pt idx="2">
                  <c:v>College-Level Courses</c:v>
                </c:pt>
                <c:pt idx="3">
                  <c:v>Traditonal Students</c:v>
                </c:pt>
                <c:pt idx="4">
                  <c:v>Adult Students</c:v>
                </c:pt>
                <c:pt idx="5">
                  <c:v>State Benchmark*</c:v>
                </c:pt>
              </c:strCache>
            </c:strRef>
          </c:cat>
          <c:val>
            <c:numRef>
              <c:f>Q2_Success!$E$36:$E$41</c:f>
              <c:numCache>
                <c:formatCode>General</c:formatCode>
                <c:ptCount val="6"/>
              </c:numCache>
            </c:numRef>
          </c:val>
        </c:ser>
        <c:ser>
          <c:idx val="1"/>
          <c:order val="1"/>
          <c:invertIfNegative val="0"/>
          <c:dPt>
            <c:idx val="5"/>
            <c:invertIfNegative val="0"/>
            <c:bubble3D val="0"/>
            <c:spPr>
              <a:solidFill>
                <a:schemeClr val="tx2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Q2_Success!$D$36:$D$41</c:f>
              <c:strCache>
                <c:ptCount val="6"/>
                <c:pt idx="0">
                  <c:v>All Courses</c:v>
                </c:pt>
                <c:pt idx="1">
                  <c:v>Developmental Courses</c:v>
                </c:pt>
                <c:pt idx="2">
                  <c:v>College-Level Courses</c:v>
                </c:pt>
                <c:pt idx="3">
                  <c:v>Traditonal Students</c:v>
                </c:pt>
                <c:pt idx="4">
                  <c:v>Adult Students</c:v>
                </c:pt>
                <c:pt idx="5">
                  <c:v>State Benchmark*</c:v>
                </c:pt>
              </c:strCache>
            </c:strRef>
          </c:cat>
          <c:val>
            <c:numRef>
              <c:f>Q2_Success!$F$36:$F$41</c:f>
              <c:numCache>
                <c:formatCode>0.0%</c:formatCode>
                <c:ptCount val="6"/>
                <c:pt idx="0">
                  <c:v>0.68303300572068104</c:v>
                </c:pt>
                <c:pt idx="1">
                  <c:v>0.57814746302949005</c:v>
                </c:pt>
                <c:pt idx="2">
                  <c:v>0.70598530978728402</c:v>
                </c:pt>
                <c:pt idx="3">
                  <c:v>0.68031811996641001</c:v>
                </c:pt>
                <c:pt idx="4">
                  <c:v>0.70030268210522695</c:v>
                </c:pt>
                <c:pt idx="5">
                  <c:v>0.77800000000000002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50"/>
        <c:axId val="94238592"/>
        <c:axId val="94240128"/>
      </c:barChart>
      <c:catAx>
        <c:axId val="94238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1000" b="1"/>
            </a:pPr>
            <a:endParaRPr lang="en-US"/>
          </a:p>
        </c:txPr>
        <c:crossAx val="94240128"/>
        <c:crosses val="autoZero"/>
        <c:auto val="1"/>
        <c:lblAlgn val="ctr"/>
        <c:lblOffset val="100"/>
        <c:noMultiLvlLbl val="0"/>
      </c:catAx>
      <c:valAx>
        <c:axId val="94240128"/>
        <c:scaling>
          <c:orientation val="minMax"/>
          <c:max val="0.78"/>
          <c:min val="0.4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9423859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>
      <a:outerShdw blurRad="50800" dist="38100" dir="2700000" algn="tl" rotWithShape="0">
        <a:srgbClr val="000000">
          <a:alpha val="43000"/>
        </a:srgbClr>
      </a:outerShdw>
    </a:effectLst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State &amp; Local Funding per FTE (FY11)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'FY11'!$B$62</c:f>
              <c:strCache>
                <c:ptCount val="1"/>
                <c:pt idx="0">
                  <c:v>State Spending per Student FTE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rgbClr val="4F81BD"/>
              </a:solidFill>
            </c:spPr>
          </c:dPt>
          <c:dPt>
            <c:idx val="2"/>
            <c:invertIfNegative val="0"/>
            <c:bubble3D val="0"/>
            <c:spPr>
              <a:solidFill>
                <a:srgbClr val="4F81BD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CC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4F81BD"/>
              </a:solidFill>
            </c:spPr>
          </c:dPt>
          <c:dPt>
            <c:idx val="5"/>
            <c:invertIfNegative val="0"/>
            <c:bubble3D val="0"/>
            <c:spPr>
              <a:solidFill>
                <a:srgbClr val="4F81BD"/>
              </a:solidFill>
            </c:spPr>
          </c:dPt>
          <c:dPt>
            <c:idx val="6"/>
            <c:invertIfNegative val="0"/>
            <c:bubble3D val="0"/>
            <c:spPr>
              <a:solidFill>
                <a:srgbClr val="4F81BD"/>
              </a:solidFill>
            </c:spPr>
          </c:dPt>
          <c:dLbls>
            <c:dLbl>
              <c:idx val="3"/>
              <c:spPr/>
              <c:txPr>
                <a:bodyPr/>
                <a:lstStyle/>
                <a:p>
                  <a:pPr>
                    <a:defRPr sz="11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'FY11'!$C$61:$I$61</c:f>
              <c:strCache>
                <c:ptCount val="7"/>
                <c:pt idx="0">
                  <c:v>Casper College</c:v>
                </c:pt>
                <c:pt idx="1">
                  <c:v>Central WY College</c:v>
                </c:pt>
                <c:pt idx="2">
                  <c:v>Eastern WY College</c:v>
                </c:pt>
                <c:pt idx="3">
                  <c:v>LCCC</c:v>
                </c:pt>
                <c:pt idx="4">
                  <c:v>Northern WY College</c:v>
                </c:pt>
                <c:pt idx="5">
                  <c:v>Northwest College</c:v>
                </c:pt>
                <c:pt idx="6">
                  <c:v>Western WY College</c:v>
                </c:pt>
              </c:strCache>
            </c:strRef>
          </c:cat>
          <c:val>
            <c:numRef>
              <c:f>'FY11'!$C$63:$I$63</c:f>
              <c:numCache>
                <c:formatCode>_("$"* #,##0_);_("$"* \(#,##0\);_("$"* "-"_);_(@_)</c:formatCode>
                <c:ptCount val="7"/>
                <c:pt idx="0">
                  <c:v>7853.4175799028708</c:v>
                </c:pt>
                <c:pt idx="1">
                  <c:v>8195.6230836618488</c:v>
                </c:pt>
                <c:pt idx="2">
                  <c:v>8638.3999332610329</c:v>
                </c:pt>
                <c:pt idx="3">
                  <c:v>6412.0745852627788</c:v>
                </c:pt>
                <c:pt idx="4">
                  <c:v>6310.8114511352414</c:v>
                </c:pt>
                <c:pt idx="5">
                  <c:v>7948.9135514018681</c:v>
                </c:pt>
                <c:pt idx="6">
                  <c:v>7649.3822976905221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710400"/>
        <c:axId val="92711936"/>
      </c:barChart>
      <c:catAx>
        <c:axId val="92710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92711936"/>
        <c:crosses val="autoZero"/>
        <c:auto val="1"/>
        <c:lblAlgn val="ctr"/>
        <c:lblOffset val="100"/>
        <c:noMultiLvlLbl val="0"/>
      </c:catAx>
      <c:valAx>
        <c:axId val="92711936"/>
        <c:scaling>
          <c:orientation val="minMax"/>
        </c:scaling>
        <c:delete val="1"/>
        <c:axPos val="l"/>
        <c:majorGridlines/>
        <c:numFmt formatCode="_(&quot;$&quot;* #,##0_);_(&quot;$&quot;* \(#,##0\);_(&quot;$&quot;* &quot;-&quot;_);_(@_)" sourceLinked="1"/>
        <c:majorTickMark val="out"/>
        <c:minorTickMark val="none"/>
        <c:tickLblPos val="nextTo"/>
        <c:crossAx val="92710400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BF0"/>
    </a:solidFill>
    <a:ln>
      <a:solidFill>
        <a:sysClr val="windowText" lastClr="000000"/>
      </a:solidFill>
    </a:ln>
    <a:effectLst>
      <a:outerShdw blurRad="50800" dist="38100" dir="2700000" algn="tl" rotWithShape="0">
        <a:srgbClr val="000000">
          <a:alpha val="43000"/>
        </a:srgbClr>
      </a:outerShdw>
    </a:effectLst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Wyoming</a:t>
            </a:r>
            <a:r>
              <a:rPr lang="en-US" baseline="0"/>
              <a:t> CC Resident Tuition &amp; Fees 2011/2012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'[SOC Presentation Slides 8.15.12.xlsx]Sheet1'!$B$1</c:f>
              <c:strCache>
                <c:ptCount val="1"/>
                <c:pt idx="0">
                  <c:v>Tuition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4F81BD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'[SOC Presentation Slides 8.15.12.xlsx]Sheet1'!$A$2:$A$8</c:f>
              <c:strCache>
                <c:ptCount val="7"/>
                <c:pt idx="0">
                  <c:v>Casper College</c:v>
                </c:pt>
                <c:pt idx="1">
                  <c:v>Central WY College</c:v>
                </c:pt>
                <c:pt idx="2">
                  <c:v>Eastern WY College</c:v>
                </c:pt>
                <c:pt idx="3">
                  <c:v>LCCC</c:v>
                </c:pt>
                <c:pt idx="4">
                  <c:v>Northwest College</c:v>
                </c:pt>
                <c:pt idx="5">
                  <c:v>Northern WY College</c:v>
                </c:pt>
                <c:pt idx="6">
                  <c:v>Western WY College</c:v>
                </c:pt>
              </c:strCache>
            </c:strRef>
          </c:cat>
          <c:val>
            <c:numRef>
              <c:f>'[SOC Presentation Slides 8.15.12.xlsx]Sheet1'!$B$2:$B$8</c:f>
              <c:numCache>
                <c:formatCode>"$"#,##0</c:formatCode>
                <c:ptCount val="7"/>
                <c:pt idx="0">
                  <c:v>1704</c:v>
                </c:pt>
                <c:pt idx="1">
                  <c:v>1704</c:v>
                </c:pt>
                <c:pt idx="2">
                  <c:v>1704</c:v>
                </c:pt>
                <c:pt idx="3">
                  <c:v>1704</c:v>
                </c:pt>
                <c:pt idx="4">
                  <c:v>1704</c:v>
                </c:pt>
                <c:pt idx="5">
                  <c:v>1704</c:v>
                </c:pt>
                <c:pt idx="6">
                  <c:v>1704</c:v>
                </c:pt>
              </c:numCache>
            </c:numRef>
          </c:val>
        </c:ser>
        <c:ser>
          <c:idx val="1"/>
          <c:order val="1"/>
          <c:tx>
            <c:strRef>
              <c:f>'[SOC Presentation Slides 8.15.12.xlsx]Sheet1'!$C$1</c:f>
              <c:strCache>
                <c:ptCount val="1"/>
                <c:pt idx="0">
                  <c:v>Fees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FFCC00"/>
              </a:solidFill>
              <a:ln>
                <a:solidFill>
                  <a:srgbClr val="000000"/>
                </a:solidFill>
              </a:ln>
            </c:spPr>
          </c:dPt>
          <c:dLbls>
            <c:dLbl>
              <c:idx val="3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  <a:effectLst>
                        <a:glow rad="101600">
                          <a:srgbClr val="FFFF00">
                            <a:alpha val="75000"/>
                          </a:srgbClr>
                        </a:glow>
                      </a:effectLst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'[SOC Presentation Slides 8.15.12.xlsx]Sheet1'!$A$2:$A$8</c:f>
              <c:strCache>
                <c:ptCount val="7"/>
                <c:pt idx="0">
                  <c:v>Casper College</c:v>
                </c:pt>
                <c:pt idx="1">
                  <c:v>Central WY College</c:v>
                </c:pt>
                <c:pt idx="2">
                  <c:v>Eastern WY College</c:v>
                </c:pt>
                <c:pt idx="3">
                  <c:v>LCCC</c:v>
                </c:pt>
                <c:pt idx="4">
                  <c:v>Northwest College</c:v>
                </c:pt>
                <c:pt idx="5">
                  <c:v>Northern WY College</c:v>
                </c:pt>
                <c:pt idx="6">
                  <c:v>Western WY College</c:v>
                </c:pt>
              </c:strCache>
            </c:strRef>
          </c:cat>
          <c:val>
            <c:numRef>
              <c:f>'[SOC Presentation Slides 8.15.12.xlsx]Sheet1'!$C$2:$C$8</c:f>
              <c:numCache>
                <c:formatCode>"$"#,##0</c:formatCode>
                <c:ptCount val="7"/>
                <c:pt idx="0">
                  <c:v>432</c:v>
                </c:pt>
                <c:pt idx="1">
                  <c:v>504</c:v>
                </c:pt>
                <c:pt idx="2">
                  <c:v>576</c:v>
                </c:pt>
                <c:pt idx="3">
                  <c:v>840</c:v>
                </c:pt>
                <c:pt idx="4">
                  <c:v>608</c:v>
                </c:pt>
                <c:pt idx="5">
                  <c:v>598</c:v>
                </c:pt>
                <c:pt idx="6">
                  <c:v>438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887936"/>
        <c:axId val="94889472"/>
      </c:barChart>
      <c:catAx>
        <c:axId val="94887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94889472"/>
        <c:crosses val="autoZero"/>
        <c:auto val="1"/>
        <c:lblAlgn val="ctr"/>
        <c:lblOffset val="100"/>
        <c:noMultiLvlLbl val="0"/>
      </c:catAx>
      <c:valAx>
        <c:axId val="94889472"/>
        <c:scaling>
          <c:orientation val="minMax"/>
          <c:max val="2800"/>
          <c:min val="0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crossAx val="948879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ysClr val="window" lastClr="FFFBF0"/>
    </a:solidFill>
    <a:ln>
      <a:solidFill>
        <a:sysClr val="windowText" lastClr="000000"/>
      </a:solidFill>
    </a:ln>
    <a:effectLst>
      <a:outerShdw blurRad="50800" dist="38100" dir="2700000" algn="tl" rotWithShape="0">
        <a:srgbClr val="000000">
          <a:alpha val="43000"/>
        </a:srgbClr>
      </a:outerShdw>
    </a:effectLst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Core Expenses per FTE by Function (FY10)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Sheet2!$B$2</c:f>
              <c:strCache>
                <c:ptCount val="1"/>
                <c:pt idx="0">
                  <c:v>LCCC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Sheet2!$A$3:$A$8</c:f>
              <c:strCache>
                <c:ptCount val="6"/>
                <c:pt idx="0">
                  <c:v>Instruction</c:v>
                </c:pt>
                <c:pt idx="1">
                  <c:v>Public Service</c:v>
                </c:pt>
                <c:pt idx="2">
                  <c:v>Academic Support</c:v>
                </c:pt>
                <c:pt idx="3">
                  <c:v>Institutional Support</c:v>
                </c:pt>
                <c:pt idx="4">
                  <c:v>Student Services</c:v>
                </c:pt>
                <c:pt idx="5">
                  <c:v>Other Core Expenses</c:v>
                </c:pt>
              </c:strCache>
            </c:strRef>
          </c:cat>
          <c:val>
            <c:numRef>
              <c:f>Sheet2!$B$3:$B$8</c:f>
              <c:numCache>
                <c:formatCode>"$"#,##0</c:formatCode>
                <c:ptCount val="6"/>
                <c:pt idx="0">
                  <c:v>6026</c:v>
                </c:pt>
                <c:pt idx="1">
                  <c:v>151</c:v>
                </c:pt>
                <c:pt idx="2">
                  <c:v>1367</c:v>
                </c:pt>
                <c:pt idx="3">
                  <c:v>1146</c:v>
                </c:pt>
                <c:pt idx="4">
                  <c:v>957</c:v>
                </c:pt>
                <c:pt idx="5">
                  <c:v>1621</c:v>
                </c:pt>
              </c:numCache>
            </c:numRef>
          </c:val>
        </c:ser>
        <c:ser>
          <c:idx val="1"/>
          <c:order val="1"/>
          <c:tx>
            <c:strRef>
              <c:f>Sheet2!$C$2</c:f>
              <c:strCache>
                <c:ptCount val="1"/>
                <c:pt idx="0">
                  <c:v>Peers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Sheet2!$A$3:$A$8</c:f>
              <c:strCache>
                <c:ptCount val="6"/>
                <c:pt idx="0">
                  <c:v>Instruction</c:v>
                </c:pt>
                <c:pt idx="1">
                  <c:v>Public Service</c:v>
                </c:pt>
                <c:pt idx="2">
                  <c:v>Academic Support</c:v>
                </c:pt>
                <c:pt idx="3">
                  <c:v>Institutional Support</c:v>
                </c:pt>
                <c:pt idx="4">
                  <c:v>Student Services</c:v>
                </c:pt>
                <c:pt idx="5">
                  <c:v>Other Core Expenses</c:v>
                </c:pt>
              </c:strCache>
            </c:strRef>
          </c:cat>
          <c:val>
            <c:numRef>
              <c:f>Sheet2!$C$3:$C$8</c:f>
              <c:numCache>
                <c:formatCode>"$"#,##0</c:formatCode>
                <c:ptCount val="6"/>
                <c:pt idx="0">
                  <c:v>4544</c:v>
                </c:pt>
                <c:pt idx="1">
                  <c:v>58</c:v>
                </c:pt>
                <c:pt idx="2">
                  <c:v>785</c:v>
                </c:pt>
                <c:pt idx="3">
                  <c:v>1444</c:v>
                </c:pt>
                <c:pt idx="4">
                  <c:v>1088</c:v>
                </c:pt>
                <c:pt idx="5">
                  <c:v>1793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4606464"/>
        <c:axId val="94608000"/>
      </c:barChart>
      <c:catAx>
        <c:axId val="94606464"/>
        <c:scaling>
          <c:orientation val="minMax"/>
        </c:scaling>
        <c:delete val="0"/>
        <c:axPos val="b"/>
        <c:majorTickMark val="out"/>
        <c:minorTickMark val="none"/>
        <c:tickLblPos val="nextTo"/>
        <c:crossAx val="94608000"/>
        <c:crosses val="autoZero"/>
        <c:auto val="1"/>
        <c:lblAlgn val="ctr"/>
        <c:lblOffset val="100"/>
        <c:noMultiLvlLbl val="0"/>
      </c:catAx>
      <c:valAx>
        <c:axId val="94608000"/>
        <c:scaling>
          <c:orientation val="minMax"/>
          <c:max val="6200"/>
          <c:min val="0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crossAx val="946064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>
      <a:outerShdw blurRad="50800" dist="38100" dir="2700000" algn="tl" rotWithShape="0">
        <a:srgbClr val="000000">
          <a:alpha val="43000"/>
        </a:srgbClr>
      </a:outerShdw>
    </a:effectLst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Comparative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Expenditures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per FTE, by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Program (FY11)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LCCC</c:v>
          </c:tx>
          <c:invertIfNegative val="0"/>
          <c:cat>
            <c:strRef>
              <c:f>DATA!$N$7:$T$7</c:f>
              <c:strCache>
                <c:ptCount val="7"/>
                <c:pt idx="0">
                  <c:v>Instruction</c:v>
                </c:pt>
                <c:pt idx="1">
                  <c:v>Public Service</c:v>
                </c:pt>
                <c:pt idx="2">
                  <c:v>Academic Support</c:v>
                </c:pt>
                <c:pt idx="3">
                  <c:v>Student Services</c:v>
                </c:pt>
                <c:pt idx="4">
                  <c:v>Institutional Support</c:v>
                </c:pt>
                <c:pt idx="5">
                  <c:v>Plant Operations</c:v>
                </c:pt>
                <c:pt idx="6">
                  <c:v>Scholarships</c:v>
                </c:pt>
              </c:strCache>
            </c:strRef>
          </c:cat>
          <c:val>
            <c:numRef>
              <c:f>DATA!$N$14:$T$14</c:f>
              <c:numCache>
                <c:formatCode>_(* #,##0.00_);_(* \(#,##0.00\);_(* "-"??_);_(@_)</c:formatCode>
                <c:ptCount val="7"/>
                <c:pt idx="0">
                  <c:v>3652.6592552175712</c:v>
                </c:pt>
                <c:pt idx="1">
                  <c:v>76.510935297594457</c:v>
                </c:pt>
                <c:pt idx="2">
                  <c:v>1091.682808166235</c:v>
                </c:pt>
                <c:pt idx="3">
                  <c:v>835.99713545218924</c:v>
                </c:pt>
                <c:pt idx="4">
                  <c:v>1563.441549583958</c:v>
                </c:pt>
                <c:pt idx="5">
                  <c:v>1109.0171872868641</c:v>
                </c:pt>
                <c:pt idx="6">
                  <c:v>614.52962306188329</c:v>
                </c:pt>
              </c:numCache>
            </c:numRef>
          </c:val>
        </c:ser>
        <c:ser>
          <c:idx val="1"/>
          <c:order val="1"/>
          <c:tx>
            <c:v>Average WY CC</c:v>
          </c:tx>
          <c:invertIfNegative val="0"/>
          <c:cat>
            <c:strRef>
              <c:f>DATA!$N$7:$T$7</c:f>
              <c:strCache>
                <c:ptCount val="7"/>
                <c:pt idx="0">
                  <c:v>Instruction</c:v>
                </c:pt>
                <c:pt idx="1">
                  <c:v>Public Service</c:v>
                </c:pt>
                <c:pt idx="2">
                  <c:v>Academic Support</c:v>
                </c:pt>
                <c:pt idx="3">
                  <c:v>Student Services</c:v>
                </c:pt>
                <c:pt idx="4">
                  <c:v>Institutional Support</c:v>
                </c:pt>
                <c:pt idx="5">
                  <c:v>Plant Operations</c:v>
                </c:pt>
                <c:pt idx="6">
                  <c:v>Scholarships</c:v>
                </c:pt>
              </c:strCache>
            </c:strRef>
          </c:cat>
          <c:val>
            <c:numRef>
              <c:f>DATA!$N$15:$T$15</c:f>
              <c:numCache>
                <c:formatCode>_(* #,##0.00_);_(* \(#,##0.00\);_(* "-"??_);_(@_)</c:formatCode>
                <c:ptCount val="7"/>
                <c:pt idx="0">
                  <c:v>3962.3596415854522</c:v>
                </c:pt>
                <c:pt idx="1">
                  <c:v>51.072584974754903</c:v>
                </c:pt>
                <c:pt idx="2">
                  <c:v>993.43501640741135</c:v>
                </c:pt>
                <c:pt idx="3">
                  <c:v>939.19455195133355</c:v>
                </c:pt>
                <c:pt idx="4">
                  <c:v>2041.2082536029859</c:v>
                </c:pt>
                <c:pt idx="5">
                  <c:v>1160.0585501064061</c:v>
                </c:pt>
                <c:pt idx="6">
                  <c:v>381.47471630836122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94664960"/>
        <c:axId val="94666752"/>
      </c:barChart>
      <c:catAx>
        <c:axId val="946649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4666752"/>
        <c:crosses val="autoZero"/>
        <c:auto val="1"/>
        <c:lblAlgn val="ctr"/>
        <c:lblOffset val="100"/>
        <c:noMultiLvlLbl val="0"/>
      </c:catAx>
      <c:valAx>
        <c:axId val="94666752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466496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>
      <a:outerShdw blurRad="50800" dist="38100" dir="2700000" algn="tl" rotWithShape="0">
        <a:schemeClr val="accent1">
          <a:alpha val="40000"/>
        </a:schemeClr>
      </a:outerShdw>
    </a:effectLst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FY13 </a:t>
            </a:r>
            <a:r>
              <a:rPr lang="en-US" dirty="0" smtClean="0"/>
              <a:t>General Fund Expenditures</a:t>
            </a:r>
            <a:r>
              <a:rPr lang="en-US" baseline="0" dirty="0" smtClean="0"/>
              <a:t> </a:t>
            </a:r>
            <a:r>
              <a:rPr lang="en-US" baseline="0" dirty="0"/>
              <a:t>by Program</a:t>
            </a:r>
            <a:endParaRPr lang="en-US" dirty="0"/>
          </a:p>
        </c:rich>
      </c:tx>
      <c:layout>
        <c:manualLayout>
          <c:xMode val="edge"/>
          <c:yMode val="edge"/>
          <c:x val="0.18075087489063901"/>
          <c:y val="1.8518518518518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900043744531897E-2"/>
          <c:y val="0.14398153355830501"/>
          <c:w val="0.88591742004471696"/>
          <c:h val="0.59137537495313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7,8 - General Fund'!$C$19</c:f>
              <c:strCache>
                <c:ptCount val="1"/>
                <c:pt idx="0">
                  <c:v>FY13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4"/>
            <c:invertIfNegative val="0"/>
            <c:bubble3D val="0"/>
            <c:spPr>
              <a:solidFill>
                <a:srgbClr val="F79646"/>
              </a:solidFill>
            </c:spPr>
          </c:dPt>
          <c:dPt>
            <c:idx val="5"/>
            <c:invertIfNegative val="0"/>
            <c:bubble3D val="0"/>
            <c:spPr>
              <a:solidFill>
                <a:srgbClr val="1F497D"/>
              </a:solidFill>
            </c:spPr>
          </c:dPt>
          <c:dPt>
            <c:idx val="6"/>
            <c:invertIfNegative val="0"/>
            <c:bubble3D val="0"/>
            <c:spPr>
              <a:solidFill>
                <a:srgbClr val="8064A2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'Slide 7,8 - General Fund'!$B$20:$B$26</c:f>
              <c:strCache>
                <c:ptCount val="7"/>
                <c:pt idx="0">
                  <c:v>Instruction</c:v>
                </c:pt>
                <c:pt idx="1">
                  <c:v>Public Service</c:v>
                </c:pt>
                <c:pt idx="2">
                  <c:v>Academic Support</c:v>
                </c:pt>
                <c:pt idx="3">
                  <c:v>Student Services</c:v>
                </c:pt>
                <c:pt idx="4">
                  <c:v>Institutional Support</c:v>
                </c:pt>
                <c:pt idx="5">
                  <c:v>Plant Operations</c:v>
                </c:pt>
                <c:pt idx="6">
                  <c:v>Scholarships</c:v>
                </c:pt>
              </c:strCache>
            </c:strRef>
          </c:cat>
          <c:val>
            <c:numRef>
              <c:f>'Slide 7,8 - General Fund'!$C$20:$C$26</c:f>
              <c:numCache>
                <c:formatCode>"$"#,##0</c:formatCode>
                <c:ptCount val="7"/>
                <c:pt idx="0">
                  <c:v>18742492</c:v>
                </c:pt>
                <c:pt idx="1">
                  <c:v>301333</c:v>
                </c:pt>
                <c:pt idx="2">
                  <c:v>4759055</c:v>
                </c:pt>
                <c:pt idx="3">
                  <c:v>3803890</c:v>
                </c:pt>
                <c:pt idx="4">
                  <c:v>7959226</c:v>
                </c:pt>
                <c:pt idx="5">
                  <c:v>5360181</c:v>
                </c:pt>
                <c:pt idx="6">
                  <c:v>2062400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94798592"/>
        <c:axId val="94800128"/>
      </c:barChart>
      <c:catAx>
        <c:axId val="94798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94800128"/>
        <c:crosses val="autoZero"/>
        <c:auto val="1"/>
        <c:lblAlgn val="ctr"/>
        <c:lblOffset val="100"/>
        <c:noMultiLvlLbl val="0"/>
      </c:catAx>
      <c:valAx>
        <c:axId val="94800128"/>
        <c:scaling>
          <c:orientation val="minMax"/>
          <c:max val="19000000"/>
          <c:min val="0"/>
        </c:scaling>
        <c:delete val="1"/>
        <c:axPos val="l"/>
        <c:majorGridlines/>
        <c:numFmt formatCode="&quot;$&quot;#,##0" sourceLinked="1"/>
        <c:majorTickMark val="out"/>
        <c:minorTickMark val="none"/>
        <c:tickLblPos val="nextTo"/>
        <c:crossAx val="947985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ysClr val="window" lastClr="FFFBF0"/>
    </a:solidFill>
    <a:ln>
      <a:solidFill>
        <a:sysClr val="windowText" lastClr="000000"/>
      </a:solidFill>
    </a:ln>
    <a:effectLst>
      <a:outerShdw blurRad="50800" dist="38100" dir="2700000" algn="tl" rotWithShape="0">
        <a:srgbClr val="000000">
          <a:alpha val="43000"/>
        </a:srgbClr>
      </a:outerShdw>
    </a:effectLst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LCCC</a:t>
            </a:r>
            <a:r>
              <a:rPr lang="en-US" baseline="0"/>
              <a:t> Entering Students Fall 2008 - Fall 2011 Average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'Stud-Type1'!$A$2</c:f>
              <c:strCache>
                <c:ptCount val="1"/>
                <c:pt idx="0">
                  <c:v>Traditional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'Stud-Type1'!$B$1:$F$1</c:f>
              <c:strCache>
                <c:ptCount val="5"/>
                <c:pt idx="0">
                  <c:v>Enrolled in Dev Ed</c:v>
                </c:pt>
                <c:pt idx="1">
                  <c:v>1st Term Success in Dev Ed</c:v>
                </c:pt>
                <c:pt idx="2">
                  <c:v>Earn No College Credits</c:v>
                </c:pt>
                <c:pt idx="3">
                  <c:v>Fall-Spring Persistence</c:v>
                </c:pt>
                <c:pt idx="4">
                  <c:v>Fall-Fall Persistence</c:v>
                </c:pt>
              </c:strCache>
            </c:strRef>
          </c:cat>
          <c:val>
            <c:numRef>
              <c:f>'Stud-Type1'!$B$2:$F$2</c:f>
              <c:numCache>
                <c:formatCode>0%</c:formatCode>
                <c:ptCount val="5"/>
                <c:pt idx="0">
                  <c:v>0.54921102672352895</c:v>
                </c:pt>
                <c:pt idx="1">
                  <c:v>0.632171439329129</c:v>
                </c:pt>
                <c:pt idx="2">
                  <c:v>0.15452479196437499</c:v>
                </c:pt>
                <c:pt idx="3">
                  <c:v>0.732288066801426</c:v>
                </c:pt>
                <c:pt idx="4">
                  <c:v>0.500182764553328</c:v>
                </c:pt>
              </c:numCache>
            </c:numRef>
          </c:val>
        </c:ser>
        <c:ser>
          <c:idx val="1"/>
          <c:order val="1"/>
          <c:tx>
            <c:strRef>
              <c:f>'Stud-Type1'!$A$3</c:f>
              <c:strCache>
                <c:ptCount val="1"/>
                <c:pt idx="0">
                  <c:v>Adult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'Stud-Type1'!$B$1:$F$1</c:f>
              <c:strCache>
                <c:ptCount val="5"/>
                <c:pt idx="0">
                  <c:v>Enrolled in Dev Ed</c:v>
                </c:pt>
                <c:pt idx="1">
                  <c:v>1st Term Success in Dev Ed</c:v>
                </c:pt>
                <c:pt idx="2">
                  <c:v>Earn No College Credits</c:v>
                </c:pt>
                <c:pt idx="3">
                  <c:v>Fall-Spring Persistence</c:v>
                </c:pt>
                <c:pt idx="4">
                  <c:v>Fall-Fall Persistence</c:v>
                </c:pt>
              </c:strCache>
            </c:strRef>
          </c:cat>
          <c:val>
            <c:numRef>
              <c:f>'Stud-Type1'!$B$3:$F$3</c:f>
              <c:numCache>
                <c:formatCode>0%</c:formatCode>
                <c:ptCount val="5"/>
                <c:pt idx="0">
                  <c:v>0.47157057267351399</c:v>
                </c:pt>
                <c:pt idx="1">
                  <c:v>0.67534771448240305</c:v>
                </c:pt>
                <c:pt idx="2">
                  <c:v>0.20025093370681599</c:v>
                </c:pt>
                <c:pt idx="3">
                  <c:v>0.57986111111111105</c:v>
                </c:pt>
                <c:pt idx="4">
                  <c:v>0.38919039838157499</c:v>
                </c:pt>
              </c:numCache>
            </c:numRef>
          </c:val>
        </c:ser>
        <c:ser>
          <c:idx val="2"/>
          <c:order val="2"/>
          <c:tx>
            <c:strRef>
              <c:f>'Stud-Type1'!$A$4</c:f>
              <c:strCache>
                <c:ptCount val="1"/>
                <c:pt idx="0">
                  <c:v>All Students</c:v>
                </c:pt>
              </c:strCache>
            </c:strRef>
          </c:tx>
          <c:spPr>
            <a:solidFill>
              <a:srgbClr val="FFCC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'Stud-Type1'!$B$1:$F$1</c:f>
              <c:strCache>
                <c:ptCount val="5"/>
                <c:pt idx="0">
                  <c:v>Enrolled in Dev Ed</c:v>
                </c:pt>
                <c:pt idx="1">
                  <c:v>1st Term Success in Dev Ed</c:v>
                </c:pt>
                <c:pt idx="2">
                  <c:v>Earn No College Credits</c:v>
                </c:pt>
                <c:pt idx="3">
                  <c:v>Fall-Spring Persistence</c:v>
                </c:pt>
                <c:pt idx="4">
                  <c:v>Fall-Fall Persistence</c:v>
                </c:pt>
              </c:strCache>
            </c:strRef>
          </c:cat>
          <c:val>
            <c:numRef>
              <c:f>'Stud-Type1'!$B$4:$F$4</c:f>
              <c:numCache>
                <c:formatCode>0%</c:formatCode>
                <c:ptCount val="5"/>
                <c:pt idx="0">
                  <c:v>0.53374910672929399</c:v>
                </c:pt>
                <c:pt idx="1">
                  <c:v>0.63950277964576696</c:v>
                </c:pt>
                <c:pt idx="2">
                  <c:v>0.164258601243057</c:v>
                </c:pt>
                <c:pt idx="3">
                  <c:v>0.70161909090844399</c:v>
                </c:pt>
                <c:pt idx="4">
                  <c:v>0.47727437172155301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527296"/>
        <c:axId val="95528832"/>
      </c:barChart>
      <c:catAx>
        <c:axId val="95527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5528832"/>
        <c:crosses val="autoZero"/>
        <c:auto val="1"/>
        <c:lblAlgn val="ctr"/>
        <c:lblOffset val="100"/>
        <c:noMultiLvlLbl val="0"/>
      </c:catAx>
      <c:valAx>
        <c:axId val="955288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55272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>
      <a:outerShdw blurRad="50800" dist="38100" dir="2700000" algn="tl" rotWithShape="0">
        <a:srgbClr val="000000">
          <a:alpha val="43000"/>
        </a:srgbClr>
      </a:outerShdw>
    </a:effectLst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LCCC</a:t>
            </a:r>
            <a:r>
              <a:rPr lang="en-US" baseline="0"/>
              <a:t> Entering Students Fall 2008 - Fall 2011 Average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'Stud-Type2'!$A$2</c:f>
              <c:strCache>
                <c:ptCount val="1"/>
                <c:pt idx="0">
                  <c:v>Traditional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'Stud-Type2'!$B$1:$F$1</c:f>
              <c:strCache>
                <c:ptCount val="5"/>
                <c:pt idx="0">
                  <c:v>1st Term Success</c:v>
                </c:pt>
                <c:pt idx="1">
                  <c:v>College-Level Math In 1 Year</c:v>
                </c:pt>
                <c:pt idx="2">
                  <c:v>15 Credits in 1 Year</c:v>
                </c:pt>
                <c:pt idx="3">
                  <c:v>30 Credits in 2 Years*</c:v>
                </c:pt>
                <c:pt idx="4">
                  <c:v>Completion in 3 Years**</c:v>
                </c:pt>
              </c:strCache>
            </c:strRef>
          </c:cat>
          <c:val>
            <c:numRef>
              <c:f>'Stud-Type2'!$B$2:$F$2</c:f>
              <c:numCache>
                <c:formatCode>0%</c:formatCode>
                <c:ptCount val="5"/>
                <c:pt idx="0">
                  <c:v>0.68031811996641001</c:v>
                </c:pt>
                <c:pt idx="1">
                  <c:v>0.28226169510369198</c:v>
                </c:pt>
                <c:pt idx="2">
                  <c:v>0.45768098904086602</c:v>
                </c:pt>
                <c:pt idx="3">
                  <c:v>0.146386194812541</c:v>
                </c:pt>
                <c:pt idx="4">
                  <c:v>0.18423944586635699</c:v>
                </c:pt>
              </c:numCache>
            </c:numRef>
          </c:val>
        </c:ser>
        <c:ser>
          <c:idx val="1"/>
          <c:order val="1"/>
          <c:tx>
            <c:strRef>
              <c:f>'Stud-Type2'!$A$3</c:f>
              <c:strCache>
                <c:ptCount val="1"/>
                <c:pt idx="0">
                  <c:v>Adult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'Stud-Type2'!$B$1:$F$1</c:f>
              <c:strCache>
                <c:ptCount val="5"/>
                <c:pt idx="0">
                  <c:v>1st Term Success</c:v>
                </c:pt>
                <c:pt idx="1">
                  <c:v>College-Level Math In 1 Year</c:v>
                </c:pt>
                <c:pt idx="2">
                  <c:v>15 Credits in 1 Year</c:v>
                </c:pt>
                <c:pt idx="3">
                  <c:v>30 Credits in 2 Years*</c:v>
                </c:pt>
                <c:pt idx="4">
                  <c:v>Completion in 3 Years**</c:v>
                </c:pt>
              </c:strCache>
            </c:strRef>
          </c:cat>
          <c:val>
            <c:numRef>
              <c:f>'Stud-Type2'!$B$3:$F$3</c:f>
              <c:numCache>
                <c:formatCode>0%</c:formatCode>
                <c:ptCount val="5"/>
                <c:pt idx="0">
                  <c:v>0.70030268210522695</c:v>
                </c:pt>
                <c:pt idx="1">
                  <c:v>0.196243775287893</c:v>
                </c:pt>
                <c:pt idx="2">
                  <c:v>0.288204170557112</c:v>
                </c:pt>
                <c:pt idx="3">
                  <c:v>6.0872497147006897E-2</c:v>
                </c:pt>
                <c:pt idx="4">
                  <c:v>0.782407407407407</c:v>
                </c:pt>
              </c:numCache>
            </c:numRef>
          </c:val>
        </c:ser>
        <c:ser>
          <c:idx val="2"/>
          <c:order val="2"/>
          <c:tx>
            <c:strRef>
              <c:f>'Stud-Type2'!$A$4</c:f>
              <c:strCache>
                <c:ptCount val="1"/>
                <c:pt idx="0">
                  <c:v>All Students</c:v>
                </c:pt>
              </c:strCache>
            </c:strRef>
          </c:tx>
          <c:spPr>
            <a:solidFill>
              <a:srgbClr val="FFCC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'Stud-Type2'!$B$1:$F$1</c:f>
              <c:strCache>
                <c:ptCount val="5"/>
                <c:pt idx="0">
                  <c:v>1st Term Success</c:v>
                </c:pt>
                <c:pt idx="1">
                  <c:v>College-Level Math In 1 Year</c:v>
                </c:pt>
                <c:pt idx="2">
                  <c:v>15 Credits in 1 Year</c:v>
                </c:pt>
                <c:pt idx="3">
                  <c:v>30 Credits in 2 Years*</c:v>
                </c:pt>
                <c:pt idx="4">
                  <c:v>Completion in 3 Years**</c:v>
                </c:pt>
              </c:strCache>
            </c:strRef>
          </c:cat>
          <c:val>
            <c:numRef>
              <c:f>'Stud-Type2'!$B$4:$F$4</c:f>
              <c:numCache>
                <c:formatCode>0%</c:formatCode>
                <c:ptCount val="5"/>
                <c:pt idx="0">
                  <c:v>0.68303300572068104</c:v>
                </c:pt>
                <c:pt idx="1">
                  <c:v>0.26507432845391099</c:v>
                </c:pt>
                <c:pt idx="2">
                  <c:v>0.26507432845391099</c:v>
                </c:pt>
                <c:pt idx="3">
                  <c:v>0.129685966851847</c:v>
                </c:pt>
                <c:pt idx="4">
                  <c:v>0.16858262023920101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268224"/>
        <c:axId val="95274112"/>
      </c:barChart>
      <c:catAx>
        <c:axId val="95268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5274112"/>
        <c:crosses val="autoZero"/>
        <c:auto val="1"/>
        <c:lblAlgn val="ctr"/>
        <c:lblOffset val="100"/>
        <c:noMultiLvlLbl val="0"/>
      </c:catAx>
      <c:valAx>
        <c:axId val="952741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52682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>
      <a:outerShdw blurRad="50800" dist="38100" dir="2700000" algn="tl" rotWithShape="0">
        <a:srgbClr val="000000">
          <a:alpha val="43000"/>
        </a:srgbClr>
      </a:outerShdw>
    </a:effectLst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LCCC</a:t>
            </a:r>
            <a:r>
              <a:rPr lang="en-US" baseline="0"/>
              <a:t> Entering Students Fall 2008 - Fall 2011 Average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'Degree-Type1'!$A$2</c:f>
              <c:strCache>
                <c:ptCount val="1"/>
                <c:pt idx="0">
                  <c:v>Applied (AAS/Cert)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'Degree-Type1'!$B$1:$E$1</c:f>
              <c:strCache>
                <c:ptCount val="4"/>
                <c:pt idx="0">
                  <c:v>Fall-Spring Persistence</c:v>
                </c:pt>
                <c:pt idx="1">
                  <c:v>Fall-Fall Persistence</c:v>
                </c:pt>
                <c:pt idx="2">
                  <c:v>College-Level Math In 1 Year</c:v>
                </c:pt>
                <c:pt idx="3">
                  <c:v>Completion in 3 Years*</c:v>
                </c:pt>
              </c:strCache>
            </c:strRef>
          </c:cat>
          <c:val>
            <c:numRef>
              <c:f>'Degree-Type1'!$B$2:$E$2</c:f>
              <c:numCache>
                <c:formatCode>0%</c:formatCode>
                <c:ptCount val="4"/>
                <c:pt idx="0">
                  <c:v>0.69361328794160404</c:v>
                </c:pt>
                <c:pt idx="1">
                  <c:v>0.48124130302656598</c:v>
                </c:pt>
                <c:pt idx="2">
                  <c:v>0.30748558719865099</c:v>
                </c:pt>
                <c:pt idx="3">
                  <c:v>0.180500808212574</c:v>
                </c:pt>
              </c:numCache>
            </c:numRef>
          </c:val>
        </c:ser>
        <c:ser>
          <c:idx val="1"/>
          <c:order val="1"/>
          <c:tx>
            <c:strRef>
              <c:f>'Degree-Type1'!$A$3</c:f>
              <c:strCache>
                <c:ptCount val="1"/>
                <c:pt idx="0">
                  <c:v>Transfer (AA/AS)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'Degree-Type1'!$B$1:$E$1</c:f>
              <c:strCache>
                <c:ptCount val="4"/>
                <c:pt idx="0">
                  <c:v>Fall-Spring Persistence</c:v>
                </c:pt>
                <c:pt idx="1">
                  <c:v>Fall-Fall Persistence</c:v>
                </c:pt>
                <c:pt idx="2">
                  <c:v>College-Level Math In 1 Year</c:v>
                </c:pt>
                <c:pt idx="3">
                  <c:v>Completion in 3 Years*</c:v>
                </c:pt>
              </c:strCache>
            </c:strRef>
          </c:cat>
          <c:val>
            <c:numRef>
              <c:f>'Degree-Type1'!$B$3:$E$3</c:f>
              <c:numCache>
                <c:formatCode>0%</c:formatCode>
                <c:ptCount val="4"/>
                <c:pt idx="0">
                  <c:v>0.80553894708086304</c:v>
                </c:pt>
                <c:pt idx="1">
                  <c:v>0.53237776029692196</c:v>
                </c:pt>
                <c:pt idx="2">
                  <c:v>0.27298080329517499</c:v>
                </c:pt>
                <c:pt idx="3">
                  <c:v>0.18188385134492899</c:v>
                </c:pt>
              </c:numCache>
            </c:numRef>
          </c:val>
        </c:ser>
        <c:ser>
          <c:idx val="2"/>
          <c:order val="2"/>
          <c:tx>
            <c:strRef>
              <c:f>'Degree-Type1'!$A$4</c:f>
              <c:strCache>
                <c:ptCount val="1"/>
                <c:pt idx="0">
                  <c:v>Gen Ed (Undeclared)</c:v>
                </c:pt>
              </c:strCache>
            </c:strRef>
          </c:tx>
          <c:spPr>
            <a:solidFill>
              <a:srgbClr val="FFCC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'Degree-Type1'!$B$1:$E$1</c:f>
              <c:strCache>
                <c:ptCount val="4"/>
                <c:pt idx="0">
                  <c:v>Fall-Spring Persistence</c:v>
                </c:pt>
                <c:pt idx="1">
                  <c:v>Fall-Fall Persistence</c:v>
                </c:pt>
                <c:pt idx="2">
                  <c:v>College-Level Math In 1 Year</c:v>
                </c:pt>
                <c:pt idx="3">
                  <c:v>Completion in 3 Years*</c:v>
                </c:pt>
              </c:strCache>
            </c:strRef>
          </c:cat>
          <c:val>
            <c:numRef>
              <c:f>'Degree-Type1'!$B$4:$E$4</c:f>
              <c:numCache>
                <c:formatCode>0%</c:formatCode>
                <c:ptCount val="4"/>
                <c:pt idx="0">
                  <c:v>0.134152531455318</c:v>
                </c:pt>
                <c:pt idx="1">
                  <c:v>0.15277322111049099</c:v>
                </c:pt>
                <c:pt idx="2">
                  <c:v>8.2052862111907904E-2</c:v>
                </c:pt>
                <c:pt idx="3">
                  <c:v>4.31034482758621E-2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100864"/>
        <c:axId val="94110848"/>
      </c:barChart>
      <c:catAx>
        <c:axId val="94100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4110848"/>
        <c:crosses val="autoZero"/>
        <c:auto val="1"/>
        <c:lblAlgn val="ctr"/>
        <c:lblOffset val="100"/>
        <c:noMultiLvlLbl val="0"/>
      </c:catAx>
      <c:valAx>
        <c:axId val="941108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41008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>
      <a:outerShdw blurRad="50800" dist="38100" dir="2700000" algn="tl" rotWithShape="0">
        <a:srgbClr val="000000">
          <a:alpha val="43000"/>
        </a:srgbClr>
      </a:outerShdw>
    </a:effectLst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489A4-DF28-46A9-AB9B-E79640E4F266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E7935-AB9C-44D0-BACD-C9973B86F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01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E7935-AB9C-44D0-BACD-C9973B86FA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05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E7935-AB9C-44D0-BACD-C9973B86FA0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9716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E7935-AB9C-44D0-BACD-C9973B86FA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92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E7935-AB9C-44D0-BACD-C9973B86FA0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6792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E7935-AB9C-44D0-BACD-C9973B86FA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94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E7935-AB9C-44D0-BACD-C9973B86FA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96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E7935-AB9C-44D0-BACD-C9973B86FA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38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E7935-AB9C-44D0-BACD-C9973B86FA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5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E7935-AB9C-44D0-BACD-C9973B86FA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22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E7935-AB9C-44D0-BACD-C9973B86FA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71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E7935-AB9C-44D0-BACD-C9973B86FA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20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E7935-AB9C-44D0-BACD-C9973B86FA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379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E7935-AB9C-44D0-BACD-C9973B86FA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046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E7935-AB9C-44D0-BACD-C9973B86FA0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810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E7935-AB9C-44D0-BACD-C9973B86FA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12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E7935-AB9C-44D0-BACD-C9973B86FA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039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E7935-AB9C-44D0-BACD-C9973B86FA0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630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E7935-AB9C-44D0-BACD-C9973B86FA0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874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E7935-AB9C-44D0-BACD-C9973B86FA0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574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E7935-AB9C-44D0-BACD-C9973B86FA0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206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E7935-AB9C-44D0-BACD-C9973B86FA0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260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E7935-AB9C-44D0-BACD-C9973B86FA0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57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E7935-AB9C-44D0-BACD-C9973B86FA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748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E7935-AB9C-44D0-BACD-C9973B86FA0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831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E7935-AB9C-44D0-BACD-C9973B86FA0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808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E7935-AB9C-44D0-BACD-C9973B86FA0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243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E7935-AB9C-44D0-BACD-C9973B86FA0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517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E7935-AB9C-44D0-BACD-C9973B86FA0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70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E7935-AB9C-44D0-BACD-C9973B86FA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21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E7935-AB9C-44D0-BACD-C9973B86FA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31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E7935-AB9C-44D0-BACD-C9973B86FA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50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E7935-AB9C-44D0-BACD-C9973B86FA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35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E7935-AB9C-44D0-BACD-C9973B86FA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35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E7935-AB9C-44D0-BACD-C9973B86FA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16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24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7553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67462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82547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87162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07357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52368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11927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47671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33491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011199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1095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498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02831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489108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85267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32234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448679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337510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544307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87332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275082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3259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25435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281115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11271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489108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852673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322341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448679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337510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544307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873326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2750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969109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32597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281115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11271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489108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852673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322341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448679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33751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544307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8733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260953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275082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325977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281115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11271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489108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852673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322341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448679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33751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544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516628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873326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27508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325977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281115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11271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971981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704062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713040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750226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3644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149862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158018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820281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116383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660181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902111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0212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5752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1233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257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19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8938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0836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5281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9620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9931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8073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1922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6123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68477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2702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724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4758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7291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05132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1174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96501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10348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7439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64969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79923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59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413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7883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66266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27679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07691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373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67462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82547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87162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07357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523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887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11927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47671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33491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01119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10955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02831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67462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82547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87162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073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571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52368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11927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47671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33491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01119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10955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02831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67462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82547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871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28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07357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52368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11927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47671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33491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01119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10955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02831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67462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8254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430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87162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07357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52368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11927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47671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33491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01119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10955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02831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674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102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82547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87162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07357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52368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11927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47671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33491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01119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109557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028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C6397-44B9-4AF2-8FE5-B7BF1E9D17A8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5B2CB-3B7A-404D-AB66-3E553D9CC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6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779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230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230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230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230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050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453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940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207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779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779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779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779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C6397-44B9-4AF2-8FE5-B7BF1E9D17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5B2CB-3B7A-404D-AB66-3E553D9CCA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779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9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8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19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 2012 State of the College Address</a:t>
            </a:r>
          </a:p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 15, 2012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897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Budget: Funding &amp; Spending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5257800"/>
            <a:ext cx="28149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  <a:latin typeface="Calibri"/>
              </a:rPr>
              <a:t>Source: Wyoming Community College Commission</a:t>
            </a:r>
            <a:endParaRPr lang="en-US" sz="1000" dirty="0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005398"/>
              </p:ext>
            </p:extLst>
          </p:nvPr>
        </p:nvGraphicFramePr>
        <p:xfrm>
          <a:off x="1295400" y="1447800"/>
          <a:ext cx="6426200" cy="40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95400" y="5486400"/>
            <a:ext cx="28149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Source: Wyoming Community College Commission</a:t>
            </a: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7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Budget: Funding &amp; Spending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9311603"/>
              </p:ext>
            </p:extLst>
          </p:nvPr>
        </p:nvGraphicFramePr>
        <p:xfrm>
          <a:off x="990600" y="1447800"/>
          <a:ext cx="6781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" y="5468779"/>
            <a:ext cx="26773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Source: NCES IPEDS 2011 Data Feedback Report </a:t>
            </a: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39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Budget: Funding &amp; Spending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5617856"/>
              </p:ext>
            </p:extLst>
          </p:nvPr>
        </p:nvGraphicFramePr>
        <p:xfrm>
          <a:off x="914400" y="1371601"/>
          <a:ext cx="7086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200" y="5486400"/>
            <a:ext cx="28149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Source: Wyoming Community College Commission</a:t>
            </a: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17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Budget: Funding &amp; Spending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38600" cy="41910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FY13 Investments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Instruction</a:t>
            </a:r>
          </a:p>
          <a:p>
            <a:pPr lvl="2"/>
            <a:r>
              <a:rPr lang="en-US" sz="1400" dirty="0" smtClean="0">
                <a:solidFill>
                  <a:schemeClr val="bg1"/>
                </a:solidFill>
              </a:rPr>
              <a:t>$897,000 Investment</a:t>
            </a:r>
          </a:p>
          <a:p>
            <a:pPr lvl="2"/>
            <a:r>
              <a:rPr lang="en-US" sz="1400" dirty="0" smtClean="0">
                <a:solidFill>
                  <a:schemeClr val="bg1"/>
                </a:solidFill>
              </a:rPr>
              <a:t>$500,00 in Full-Time Faculty</a:t>
            </a:r>
          </a:p>
          <a:p>
            <a:pPr lvl="2">
              <a:spcAft>
                <a:spcPts val="600"/>
              </a:spcAft>
            </a:pPr>
            <a:r>
              <a:rPr lang="en-US" sz="1400" dirty="0" smtClean="0">
                <a:solidFill>
                  <a:schemeClr val="bg1"/>
                </a:solidFill>
              </a:rPr>
              <a:t>6.2% increase from FY12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Institutional Support</a:t>
            </a:r>
          </a:p>
          <a:p>
            <a:pPr lvl="2"/>
            <a:r>
              <a:rPr lang="en-US" sz="1400" dirty="0" smtClean="0">
                <a:solidFill>
                  <a:schemeClr val="bg1"/>
                </a:solidFill>
              </a:rPr>
              <a:t>$171,000 in Human Resources</a:t>
            </a:r>
          </a:p>
          <a:p>
            <a:pPr lvl="2"/>
            <a:r>
              <a:rPr lang="en-US" sz="1400" dirty="0" smtClean="0">
                <a:solidFill>
                  <a:schemeClr val="bg1"/>
                </a:solidFill>
              </a:rPr>
              <a:t>$175,000 for Facilities Planning</a:t>
            </a:r>
          </a:p>
          <a:p>
            <a:pPr lvl="2"/>
            <a:r>
              <a:rPr lang="en-US" sz="1400" dirty="0" smtClean="0">
                <a:solidFill>
                  <a:schemeClr val="bg1"/>
                </a:solidFill>
              </a:rPr>
              <a:t>$300,000 to Strengthen Foundation</a:t>
            </a:r>
          </a:p>
          <a:p>
            <a:pPr lvl="2">
              <a:spcAft>
                <a:spcPts val="600"/>
              </a:spcAft>
            </a:pPr>
            <a:r>
              <a:rPr lang="en-US" sz="1400" dirty="0" smtClean="0">
                <a:solidFill>
                  <a:schemeClr val="bg1"/>
                </a:solidFill>
              </a:rPr>
              <a:t>9.5% Increase from FY12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Flexibility for Budget Cuts</a:t>
            </a:r>
          </a:p>
          <a:p>
            <a:pPr lvl="2"/>
            <a:r>
              <a:rPr lang="en-US" sz="1400" dirty="0" smtClean="0">
                <a:solidFill>
                  <a:schemeClr val="bg1"/>
                </a:solidFill>
              </a:rPr>
              <a:t>$426,000 in Operating Reserve</a:t>
            </a:r>
          </a:p>
          <a:p>
            <a:pPr lvl="2"/>
            <a:r>
              <a:rPr lang="en-US" sz="1400" dirty="0" smtClean="0">
                <a:solidFill>
                  <a:schemeClr val="bg1"/>
                </a:solidFill>
              </a:rPr>
              <a:t>$663,000 in One-Time-Only Spending</a:t>
            </a:r>
          </a:p>
          <a:p>
            <a:pPr lvl="2"/>
            <a:endParaRPr lang="en-US" sz="1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892951"/>
              </p:ext>
            </p:extLst>
          </p:nvPr>
        </p:nvGraphicFramePr>
        <p:xfrm>
          <a:off x="4572000" y="1295400"/>
          <a:ext cx="4114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0" y="5562600"/>
            <a:ext cx="1941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Source: LCCC FY13 Annual Budget</a:t>
            </a: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39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Facilities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Campus Master Plan: Significant Space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Deficiencies at LCCC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Cheyenne Campus (10% Enrollment Growth through 2020)</a:t>
            </a:r>
          </a:p>
          <a:p>
            <a:pPr lvl="2"/>
            <a:r>
              <a:rPr lang="en-US" sz="1400" dirty="0">
                <a:solidFill>
                  <a:schemeClr val="bg1"/>
                </a:solidFill>
              </a:rPr>
              <a:t>Need an additional 155,722 Gross Square Feet (GSF)</a:t>
            </a:r>
          </a:p>
          <a:p>
            <a:pPr lvl="2"/>
            <a:r>
              <a:rPr lang="en-US" sz="1400" dirty="0" smtClean="0">
                <a:solidFill>
                  <a:schemeClr val="bg1"/>
                </a:solidFill>
              </a:rPr>
              <a:t>Current Need = 40,000 GSF </a:t>
            </a:r>
          </a:p>
          <a:p>
            <a:pPr lvl="2"/>
            <a:r>
              <a:rPr lang="en-US" sz="1400" dirty="0" smtClean="0">
                <a:solidFill>
                  <a:schemeClr val="bg1"/>
                </a:solidFill>
              </a:rPr>
              <a:t>44,672 GSF for Academic Space</a:t>
            </a:r>
          </a:p>
          <a:p>
            <a:pPr lvl="2"/>
            <a:r>
              <a:rPr lang="en-US" sz="1400" dirty="0" smtClean="0">
                <a:solidFill>
                  <a:schemeClr val="bg1"/>
                </a:solidFill>
              </a:rPr>
              <a:t>29,118 GSF for Academic Support Space</a:t>
            </a:r>
          </a:p>
          <a:p>
            <a:pPr lvl="2"/>
            <a:r>
              <a:rPr lang="en-US" sz="1400" dirty="0" smtClean="0">
                <a:solidFill>
                  <a:schemeClr val="bg1"/>
                </a:solidFill>
              </a:rPr>
              <a:t>81,931 GSF of Auxiliary Space</a:t>
            </a:r>
          </a:p>
          <a:p>
            <a:pPr lvl="2"/>
            <a:r>
              <a:rPr lang="en-US" sz="1400" dirty="0" smtClean="0">
                <a:solidFill>
                  <a:schemeClr val="bg1"/>
                </a:solidFill>
              </a:rPr>
              <a:t>Greatest needs areas: Assembly &amp; Exhibit, Office, Student Center, PE/Rec/Athletics, Housing</a:t>
            </a:r>
            <a:endParaRPr lang="en-US" sz="1000" dirty="0" smtClean="0">
              <a:solidFill>
                <a:schemeClr val="bg1"/>
              </a:solidFill>
            </a:endParaRP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Albany County Campus (</a:t>
            </a:r>
            <a:r>
              <a:rPr lang="en-US" sz="1800" dirty="0">
                <a:solidFill>
                  <a:schemeClr val="bg1"/>
                </a:solidFill>
              </a:rPr>
              <a:t>10% Enrollment Growth through </a:t>
            </a:r>
            <a:r>
              <a:rPr lang="en-US" sz="1800" dirty="0" smtClean="0">
                <a:solidFill>
                  <a:schemeClr val="bg1"/>
                </a:solidFill>
              </a:rPr>
              <a:t>2020)</a:t>
            </a:r>
            <a:endParaRPr lang="en-US" sz="1800" dirty="0">
              <a:solidFill>
                <a:schemeClr val="bg1"/>
              </a:solidFill>
            </a:endParaRPr>
          </a:p>
          <a:p>
            <a:pPr lvl="2"/>
            <a:r>
              <a:rPr lang="en-US" sz="1400" dirty="0" smtClean="0">
                <a:solidFill>
                  <a:schemeClr val="bg1"/>
                </a:solidFill>
              </a:rPr>
              <a:t>Need an additional 54,125 GSF; Current Need = 17,000 GSF</a:t>
            </a:r>
          </a:p>
          <a:p>
            <a:pPr lvl="2"/>
            <a:r>
              <a:rPr lang="en-US" sz="1400" dirty="0" smtClean="0">
                <a:solidFill>
                  <a:schemeClr val="bg1"/>
                </a:solidFill>
              </a:rPr>
              <a:t>16,000 GSF for Academic Space</a:t>
            </a:r>
          </a:p>
          <a:p>
            <a:pPr lvl="2"/>
            <a:r>
              <a:rPr lang="en-US" sz="1400" dirty="0">
                <a:solidFill>
                  <a:schemeClr val="bg1"/>
                </a:solidFill>
              </a:rPr>
              <a:t>3,550 GSF </a:t>
            </a:r>
            <a:r>
              <a:rPr lang="en-US" sz="1400" dirty="0" smtClean="0">
                <a:solidFill>
                  <a:schemeClr val="bg1"/>
                </a:solidFill>
              </a:rPr>
              <a:t>for Academic Support</a:t>
            </a:r>
          </a:p>
          <a:p>
            <a:pPr lvl="2"/>
            <a:r>
              <a:rPr lang="en-US" sz="1400" dirty="0">
                <a:solidFill>
                  <a:schemeClr val="bg1"/>
                </a:solidFill>
              </a:rPr>
              <a:t>2,320 GSF </a:t>
            </a:r>
            <a:r>
              <a:rPr lang="en-US" sz="1400" dirty="0" smtClean="0">
                <a:solidFill>
                  <a:schemeClr val="bg1"/>
                </a:solidFill>
              </a:rPr>
              <a:t>of Auxiliary Space</a:t>
            </a:r>
          </a:p>
          <a:p>
            <a:pPr lvl="2"/>
            <a:r>
              <a:rPr lang="en-US" sz="1400" dirty="0" smtClean="0">
                <a:solidFill>
                  <a:schemeClr val="bg1"/>
                </a:solidFill>
              </a:rPr>
              <a:t>Greatest needs areas: Classrooms &amp; Service, Teaching Labs, Offices, Library, Physical Plant, Student Center</a:t>
            </a:r>
          </a:p>
          <a:p>
            <a:pPr lvl="2"/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80078"/>
            <a:ext cx="2673114" cy="17773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6418421"/>
            <a:ext cx="1967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Source: LCCC Campus Master Plan</a:t>
            </a: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39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Facilities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295400"/>
            <a:ext cx="5410200" cy="3809999"/>
          </a:xfrm>
        </p:spPr>
        <p:txBody>
          <a:bodyPr/>
          <a:lstStyle/>
          <a:p>
            <a:pPr marL="109538" indent="-109538">
              <a:spcAft>
                <a:spcPts val="600"/>
              </a:spcAft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“Building Forward” Aggressive Eight-Year Facilities Plan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schemeClr val="bg1"/>
                </a:solidFill>
              </a:rPr>
              <a:t>University/Student Center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schemeClr val="bg1"/>
                </a:solidFill>
              </a:rPr>
              <a:t>Flex Tech Building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schemeClr val="bg1"/>
                </a:solidFill>
              </a:rPr>
              <a:t>Residence Halls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schemeClr val="bg1"/>
                </a:solidFill>
              </a:rPr>
              <a:t>Performing and Fine Arts Building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schemeClr val="bg1"/>
                </a:solidFill>
              </a:rPr>
              <a:t>Albany County Campus Expansion @ UW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schemeClr val="bg1"/>
                </a:solidFill>
              </a:rPr>
              <a:t>Campus Face-Lift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47800"/>
            <a:ext cx="2703722" cy="3505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339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Student Success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50519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Developmental Education, Success and Persistence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562600"/>
            <a:ext cx="28673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Source: Colleague Records, LCCC IR Office 8/8/2012 </a:t>
            </a:r>
            <a:endParaRPr lang="en-US" sz="1000" dirty="0">
              <a:solidFill>
                <a:srgbClr val="FFFFFF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325870"/>
              </p:ext>
            </p:extLst>
          </p:nvPr>
        </p:nvGraphicFramePr>
        <p:xfrm>
          <a:off x="304800" y="2133600"/>
          <a:ext cx="85344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987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Student Success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350519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Progression and Completion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562600"/>
            <a:ext cx="28673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Source: Colleague Records, LCCC IR Office 8/8/2012 </a:t>
            </a:r>
            <a:endParaRPr lang="en-US" sz="1000" dirty="0">
              <a:solidFill>
                <a:srgbClr val="FFFFFF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403011"/>
              </p:ext>
            </p:extLst>
          </p:nvPr>
        </p:nvGraphicFramePr>
        <p:xfrm>
          <a:off x="304800" y="1981200"/>
          <a:ext cx="8382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43600" y="533400"/>
            <a:ext cx="3200400" cy="6604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FFFFFF"/>
                </a:solidFill>
              </a:rPr>
              <a:t>*</a:t>
            </a:r>
            <a:r>
              <a:rPr lang="en-US" sz="1000" baseline="0" dirty="0">
                <a:solidFill>
                  <a:srgbClr val="FFFFFF"/>
                </a:solidFill>
              </a:rPr>
              <a:t>Calculated using Fall 2008, Fall 2009, Fall 2010 Cohorts only due to time necessary to complete two years of coursework.  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6905" y="1066800"/>
            <a:ext cx="3200400" cy="5461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FFFFFF"/>
                </a:solidFill>
              </a:rPr>
              <a:t>**</a:t>
            </a:r>
            <a:r>
              <a:rPr lang="en-US" sz="1000" baseline="0" dirty="0">
                <a:solidFill>
                  <a:srgbClr val="FFFFFF"/>
                </a:solidFill>
              </a:rPr>
              <a:t>Calculated using Fall 2008, and Fall 2009 Cohorts only due to time necessary to complete.</a:t>
            </a: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3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Student Success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50519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Persistence &amp; Completion by Program Type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486400"/>
            <a:ext cx="28673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Source: Colleague Records, LCCC IR Office 8/8/2012 </a:t>
            </a:r>
            <a:endParaRPr lang="en-US" sz="1000" dirty="0">
              <a:solidFill>
                <a:srgbClr val="FFFFFF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8013738"/>
              </p:ext>
            </p:extLst>
          </p:nvPr>
        </p:nvGraphicFramePr>
        <p:xfrm>
          <a:off x="533400" y="1905000"/>
          <a:ext cx="78867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43600" y="685800"/>
            <a:ext cx="3200400" cy="5461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rgbClr val="FFFFFF"/>
                </a:solidFill>
              </a:rPr>
              <a:t>*</a:t>
            </a:r>
            <a:r>
              <a:rPr lang="en-US" sz="1000" baseline="0" dirty="0">
                <a:solidFill>
                  <a:srgbClr val="FFFFFF"/>
                </a:solidFill>
              </a:rPr>
              <a:t>Calculated using Fall </a:t>
            </a:r>
            <a:r>
              <a:rPr lang="en-US" sz="1000" baseline="0" dirty="0" smtClean="0">
                <a:solidFill>
                  <a:srgbClr val="FFFFFF"/>
                </a:solidFill>
              </a:rPr>
              <a:t>2008 </a:t>
            </a:r>
            <a:r>
              <a:rPr lang="en-US" sz="1000" baseline="0" dirty="0">
                <a:solidFill>
                  <a:srgbClr val="FFFFFF"/>
                </a:solidFill>
              </a:rPr>
              <a:t>and Fall 2009 Cohorts only due to time necessary to complete.</a:t>
            </a: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99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Student Success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05199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Getting from Undeclared to Declared, ASAP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The sooner students choose a program of study, the more likely they are to persist to goal attainment (Jenkins 2011).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71" y="641018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aseline="30000" dirty="0">
                <a:solidFill>
                  <a:srgbClr val="FFFFFF"/>
                </a:solidFill>
              </a:rPr>
              <a:t>Jenkins, D. (2011). </a:t>
            </a:r>
            <a:r>
              <a:rPr lang="en-US" sz="1100" i="1" baseline="30000" dirty="0">
                <a:solidFill>
                  <a:srgbClr val="FFFFFF"/>
                </a:solidFill>
              </a:rPr>
              <a:t>Get with the program: Accelerating community college students’ entry into and completion of programs of study </a:t>
            </a:r>
            <a:r>
              <a:rPr lang="en-US" sz="1100" baseline="30000" dirty="0">
                <a:solidFill>
                  <a:srgbClr val="FFFFFF"/>
                </a:solidFill>
              </a:rPr>
              <a:t>(CCRC Working Paper No. 32). New York, NY: Columbia University, Teachers College, Community College Research Center.</a:t>
            </a:r>
            <a:endParaRPr lang="en-US" sz="1100" dirty="0">
              <a:solidFill>
                <a:srgbClr val="FFFFFF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6779950"/>
              </p:ext>
            </p:extLst>
          </p:nvPr>
        </p:nvGraphicFramePr>
        <p:xfrm>
          <a:off x="1905000" y="2743200"/>
          <a:ext cx="54483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6019800"/>
            <a:ext cx="28673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Source: Colleague Records, LCCC IR Office 8/8/2012 </a:t>
            </a: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7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Recap of the Past Seven Months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01000" cy="3505199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Emphasis has focused on:</a:t>
            </a:r>
          </a:p>
          <a:p>
            <a:pPr>
              <a:spcAft>
                <a:spcPts val="600"/>
              </a:spcAft>
            </a:pPr>
            <a:r>
              <a:rPr lang="en-US" sz="2200" dirty="0" smtClean="0">
                <a:solidFill>
                  <a:schemeClr val="bg1"/>
                </a:solidFill>
              </a:rPr>
              <a:t>Meeting, Listening and Learning</a:t>
            </a:r>
          </a:p>
          <a:p>
            <a:pPr>
              <a:spcAft>
                <a:spcPts val="600"/>
              </a:spcAft>
            </a:pPr>
            <a:r>
              <a:rPr lang="en-US" sz="2200" dirty="0" smtClean="0">
                <a:solidFill>
                  <a:schemeClr val="bg1"/>
                </a:solidFill>
              </a:rPr>
              <a:t>Getting the Right People in the Right Places</a:t>
            </a:r>
          </a:p>
          <a:p>
            <a:pPr>
              <a:spcAft>
                <a:spcPts val="600"/>
              </a:spcAft>
            </a:pPr>
            <a:r>
              <a:rPr lang="en-US" sz="2200" dirty="0" smtClean="0">
                <a:solidFill>
                  <a:schemeClr val="bg1"/>
                </a:solidFill>
              </a:rPr>
              <a:t>Planning for Expanded and Improved Facilities</a:t>
            </a:r>
          </a:p>
          <a:p>
            <a:pPr>
              <a:spcAft>
                <a:spcPts val="600"/>
              </a:spcAft>
            </a:pPr>
            <a:r>
              <a:rPr lang="en-US" sz="2200" dirty="0" smtClean="0">
                <a:solidFill>
                  <a:schemeClr val="bg1"/>
                </a:solidFill>
              </a:rPr>
              <a:t>Institutional Stability</a:t>
            </a:r>
          </a:p>
          <a:p>
            <a:pPr lvl="1"/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24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Student Success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657599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At the Foundational Level – the Classroom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6291022"/>
            <a:ext cx="3962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FFFF"/>
                </a:solidFill>
                <a:latin typeface="Arial"/>
                <a:ea typeface="Arial"/>
                <a:cs typeface="Arial"/>
              </a:rPr>
              <a:t>*National Community College Benchmark Project median </a:t>
            </a:r>
            <a:r>
              <a:rPr lang="en-US" sz="105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(2009 median as floor; i.e., 105% X 74.13% = 77.84%)</a:t>
            </a:r>
            <a:endParaRPr lang="en-US" sz="1050" dirty="0">
              <a:solidFill>
                <a:srgbClr val="FFFFFF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6325021"/>
              </p:ext>
            </p:extLst>
          </p:nvPr>
        </p:nvGraphicFramePr>
        <p:xfrm>
          <a:off x="914400" y="2057400"/>
          <a:ext cx="67056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5410200"/>
            <a:ext cx="28673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Source: Colleague Records, LCCC IR Office 8/8/2012 </a:t>
            </a: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5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Institutional Transformation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6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 err="1" smtClean="0">
                <a:solidFill>
                  <a:schemeClr val="bg1"/>
                </a:solidFill>
              </a:rPr>
              <a:t>Baldrige</a:t>
            </a:r>
            <a:r>
              <a:rPr lang="en-US" sz="2400" dirty="0" smtClean="0">
                <a:solidFill>
                  <a:schemeClr val="bg1"/>
                </a:solidFill>
              </a:rPr>
              <a:t> Criteria for Performance Excellence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in Education*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Leadership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Strategic Planning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Customer Focus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Measurement, Analysis, and Knowledge Management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Workforce Focus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Operations Focus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Results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400800"/>
            <a:ext cx="5246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* Available at: http</a:t>
            </a:r>
            <a:r>
              <a:rPr lang="en-US" sz="1200" dirty="0">
                <a:solidFill>
                  <a:srgbClr val="FFFFFF"/>
                </a:solidFill>
              </a:rPr>
              <a:t>://www.nist.gov/baldrige/publications/</a:t>
            </a:r>
            <a:r>
              <a:rPr lang="en-US" sz="1200" dirty="0" smtClean="0">
                <a:solidFill>
                  <a:schemeClr val="bg1"/>
                </a:solidFill>
              </a:rPr>
              <a:t>education_criteria.cfm</a:t>
            </a:r>
            <a:r>
              <a:rPr lang="en-US" sz="1200" dirty="0" smtClean="0">
                <a:solidFill>
                  <a:srgbClr val="FFFFFF"/>
                </a:solidFill>
              </a:rPr>
              <a:t> </a:t>
            </a:r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1905000"/>
            <a:ext cx="1318847" cy="1371600"/>
          </a:xfrm>
          <a:prstGeom prst="rect">
            <a:avLst/>
          </a:prstGeom>
          <a:ln w="85725"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343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Institutional Transformation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05199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Winning by Degree’s Essential Elements of High Performance Institutions of Higher Education*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Efficient and effective operational processes supported by appropriate technology and tools.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Effective management systems to ensure progress, build capabilities, and manage implementation.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Leaders and staff who are committed to achieving degree productivity gains alongside high-quality educational outcomes.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Support from state and institutional policies that allow them to choose how to achieve their quality and efficiency goals. 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225179"/>
            <a:ext cx="486982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FFFF"/>
                </a:solidFill>
              </a:rPr>
              <a:t>*</a:t>
            </a:r>
            <a:r>
              <a:rPr lang="en-US" sz="1050" dirty="0" err="1" smtClean="0">
                <a:solidFill>
                  <a:srgbClr val="FFFFFF"/>
                </a:solidFill>
              </a:rPr>
              <a:t>Auguste</a:t>
            </a:r>
            <a:r>
              <a:rPr lang="en-US" sz="1050" dirty="0">
                <a:solidFill>
                  <a:srgbClr val="FFFFFF"/>
                </a:solidFill>
              </a:rPr>
              <a:t>, B. G., </a:t>
            </a:r>
            <a:r>
              <a:rPr lang="en-US" sz="1050" dirty="0" err="1">
                <a:solidFill>
                  <a:srgbClr val="FFFFFF"/>
                </a:solidFill>
              </a:rPr>
              <a:t>Cota</a:t>
            </a:r>
            <a:r>
              <a:rPr lang="en-US" sz="1050" dirty="0">
                <a:solidFill>
                  <a:srgbClr val="FFFFFF"/>
                </a:solidFill>
              </a:rPr>
              <a:t>, A., </a:t>
            </a:r>
            <a:r>
              <a:rPr lang="en-US" sz="1050" dirty="0" err="1">
                <a:solidFill>
                  <a:srgbClr val="FFFFFF"/>
                </a:solidFill>
              </a:rPr>
              <a:t>Jayaram</a:t>
            </a:r>
            <a:r>
              <a:rPr lang="en-US" sz="1050" dirty="0">
                <a:solidFill>
                  <a:srgbClr val="FFFFFF"/>
                </a:solidFill>
              </a:rPr>
              <a:t>, K</a:t>
            </a:r>
            <a:r>
              <a:rPr lang="en-US" sz="1050" dirty="0" smtClean="0">
                <a:solidFill>
                  <a:srgbClr val="FFFFFF"/>
                </a:solidFill>
              </a:rPr>
              <a:t>.,</a:t>
            </a:r>
            <a:r>
              <a:rPr lang="en-US" sz="1050" dirty="0">
                <a:solidFill>
                  <a:srgbClr val="FFFFFF"/>
                </a:solidFill>
              </a:rPr>
              <a:t> and </a:t>
            </a:r>
            <a:r>
              <a:rPr lang="en-US" sz="1050" dirty="0" err="1">
                <a:solidFill>
                  <a:srgbClr val="FFFFFF"/>
                </a:solidFill>
              </a:rPr>
              <a:t>Laboissière</a:t>
            </a:r>
            <a:r>
              <a:rPr lang="en-US" sz="1050" dirty="0">
                <a:solidFill>
                  <a:srgbClr val="FFFFFF"/>
                </a:solidFill>
              </a:rPr>
              <a:t>, M. C. A. (2010). </a:t>
            </a:r>
          </a:p>
          <a:p>
            <a:r>
              <a:rPr lang="en-US" sz="1050" i="1" dirty="0" smtClean="0">
                <a:solidFill>
                  <a:srgbClr val="FFFFFF"/>
                </a:solidFill>
              </a:rPr>
              <a:t>Winning</a:t>
            </a:r>
            <a:r>
              <a:rPr lang="en-US" sz="1050" i="1" dirty="0">
                <a:solidFill>
                  <a:srgbClr val="FFFFFF"/>
                </a:solidFill>
              </a:rPr>
              <a:t> by </a:t>
            </a:r>
            <a:r>
              <a:rPr lang="en-US" sz="1050" i="1" dirty="0" smtClean="0">
                <a:solidFill>
                  <a:srgbClr val="FFFFFF"/>
                </a:solidFill>
              </a:rPr>
              <a:t>degrees</a:t>
            </a:r>
            <a:r>
              <a:rPr lang="en-US" sz="1050" i="1" dirty="0">
                <a:solidFill>
                  <a:srgbClr val="FFFFFF"/>
                </a:solidFill>
              </a:rPr>
              <a:t>: The strategies of highly </a:t>
            </a:r>
            <a:r>
              <a:rPr lang="en-US" sz="1050" i="1" dirty="0" smtClean="0">
                <a:solidFill>
                  <a:srgbClr val="FFFFFF"/>
                </a:solidFill>
              </a:rPr>
              <a:t>productive</a:t>
            </a:r>
            <a:r>
              <a:rPr lang="en-US" sz="1050" i="1" dirty="0">
                <a:solidFill>
                  <a:srgbClr val="FFFFFF"/>
                </a:solidFill>
              </a:rPr>
              <a:t> higher education institutions.</a:t>
            </a:r>
            <a:r>
              <a:rPr lang="en-US" sz="1050" dirty="0">
                <a:solidFill>
                  <a:srgbClr val="FFFFFF"/>
                </a:solidFill>
              </a:rPr>
              <a:t> </a:t>
            </a:r>
          </a:p>
          <a:p>
            <a:r>
              <a:rPr lang="en-US" sz="1050" dirty="0" smtClean="0">
                <a:solidFill>
                  <a:srgbClr val="FFFFFF"/>
                </a:solidFill>
              </a:rPr>
              <a:t>New</a:t>
            </a:r>
            <a:r>
              <a:rPr lang="en-US" sz="1050" dirty="0">
                <a:solidFill>
                  <a:srgbClr val="FFFFFF"/>
                </a:solidFill>
              </a:rPr>
              <a:t> </a:t>
            </a:r>
            <a:r>
              <a:rPr lang="en-US" sz="1050" dirty="0" smtClean="0">
                <a:solidFill>
                  <a:srgbClr val="FFFFFF"/>
                </a:solidFill>
              </a:rPr>
              <a:t>York</a:t>
            </a:r>
            <a:r>
              <a:rPr lang="en-US" sz="1050" dirty="0">
                <a:solidFill>
                  <a:srgbClr val="FFFFFF"/>
                </a:solidFill>
              </a:rPr>
              <a:t>, NY: McKinsey &amp; Company</a:t>
            </a:r>
            <a:r>
              <a:rPr lang="en-US" sz="1050" dirty="0" smtClean="0">
                <a:solidFill>
                  <a:srgbClr val="FFFFFF"/>
                </a:solidFill>
              </a:rPr>
              <a:t>.</a:t>
            </a:r>
            <a:endParaRPr 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99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Institutional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05199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Achieving the Dream’s Principles of Institutional Effectiveness*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Committed Leadership</a:t>
            </a:r>
            <a:r>
              <a:rPr lang="en-US" sz="2000" dirty="0">
                <a:solidFill>
                  <a:schemeClr val="bg1"/>
                </a:solidFill>
              </a:rPr>
              <a:t> - Senior college leaders actively support efforts to improve student success, not just to increase enrollments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Use of Evidence to Improve Programs and </a:t>
            </a:r>
            <a:r>
              <a:rPr lang="en-US" sz="2000" b="1" dirty="0" smtClean="0">
                <a:solidFill>
                  <a:schemeClr val="bg1"/>
                </a:solidFill>
              </a:rPr>
              <a:t>Services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Broad Engagement</a:t>
            </a:r>
            <a:r>
              <a:rPr lang="en-US" sz="2000" dirty="0">
                <a:solidFill>
                  <a:schemeClr val="bg1"/>
                </a:solidFill>
              </a:rPr>
              <a:t> - Faculty, student services staff, and administrators share responsibility for student </a:t>
            </a:r>
            <a:r>
              <a:rPr lang="en-US" sz="2000" dirty="0" smtClean="0">
                <a:solidFill>
                  <a:schemeClr val="bg1"/>
                </a:solidFill>
              </a:rPr>
              <a:t>success.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Systemic Institutional </a:t>
            </a:r>
            <a:r>
              <a:rPr lang="en-US" sz="2000" b="1" dirty="0" smtClean="0">
                <a:solidFill>
                  <a:schemeClr val="bg1"/>
                </a:solidFill>
              </a:rPr>
              <a:t>Improvement </a:t>
            </a:r>
            <a:r>
              <a:rPr lang="en-US" sz="2000" dirty="0" smtClean="0">
                <a:solidFill>
                  <a:schemeClr val="bg1"/>
                </a:solidFill>
              </a:rPr>
              <a:t>- The </a:t>
            </a:r>
            <a:r>
              <a:rPr lang="en-US" sz="2000" dirty="0">
                <a:solidFill>
                  <a:schemeClr val="bg1"/>
                </a:solidFill>
              </a:rPr>
              <a:t>college establishes planning processes that rely on data to set goals for student success and then uses the data to measure goal </a:t>
            </a:r>
            <a:r>
              <a:rPr lang="en-US" sz="2000" dirty="0" smtClean="0">
                <a:solidFill>
                  <a:schemeClr val="bg1"/>
                </a:solidFill>
              </a:rPr>
              <a:t>attainment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400800"/>
            <a:ext cx="5686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* Available </a:t>
            </a:r>
            <a:r>
              <a:rPr lang="en-US" sz="1200" dirty="0">
                <a:solidFill>
                  <a:srgbClr val="FFFFFF"/>
                </a:solidFill>
              </a:rPr>
              <a:t>at: http://</a:t>
            </a:r>
            <a:r>
              <a:rPr lang="en-US" sz="1200" dirty="0" err="1">
                <a:solidFill>
                  <a:srgbClr val="FFFFFF"/>
                </a:solidFill>
              </a:rPr>
              <a:t>www.achievingthedream.org</a:t>
            </a:r>
            <a:r>
              <a:rPr lang="en-US" sz="1200" dirty="0">
                <a:solidFill>
                  <a:srgbClr val="FFFFFF"/>
                </a:solidFill>
              </a:rPr>
              <a:t>/</a:t>
            </a:r>
            <a:r>
              <a:rPr lang="en-US" sz="1200" dirty="0" err="1">
                <a:solidFill>
                  <a:srgbClr val="FFFFFF"/>
                </a:solidFill>
              </a:rPr>
              <a:t>institutional_change</a:t>
            </a:r>
            <a:r>
              <a:rPr lang="en-US" sz="1200" dirty="0">
                <a:solidFill>
                  <a:srgbClr val="FFFFFF"/>
                </a:solidFill>
              </a:rPr>
              <a:t>/</a:t>
            </a:r>
            <a:r>
              <a:rPr lang="en-US" sz="1200" dirty="0" err="1">
                <a:solidFill>
                  <a:srgbClr val="FFFFFF"/>
                </a:solidFill>
              </a:rPr>
              <a:t>four_principles</a:t>
            </a:r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1683" r="10222"/>
          <a:stretch/>
        </p:blipFill>
        <p:spPr>
          <a:xfrm>
            <a:off x="7232952" y="990600"/>
            <a:ext cx="1487715" cy="13589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497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Institutional Transformation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62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CCRC’s Practices of Effective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Organizations*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Leadership – committed to improving outcomes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Focus on the Customer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Functional Alignment – “Instructional Program Coherence”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Process Improvement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Use of Measurement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Employee Involvement &amp; Professional Development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External Linkages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43" y="6248400"/>
            <a:ext cx="441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*Jenkins</a:t>
            </a:r>
            <a:r>
              <a:rPr lang="en-US" sz="1000" dirty="0">
                <a:solidFill>
                  <a:srgbClr val="FFFFFF"/>
                </a:solidFill>
              </a:rPr>
              <a:t>, D. (2011). </a:t>
            </a:r>
            <a:r>
              <a:rPr lang="en-US" sz="1000" i="1" dirty="0">
                <a:solidFill>
                  <a:srgbClr val="FFFFFF"/>
                </a:solidFill>
              </a:rPr>
              <a:t>Redesigning community colleges for completion: Lessons from research on high-performance </a:t>
            </a:r>
            <a:r>
              <a:rPr lang="en-US" sz="1000" i="1" dirty="0" smtClean="0">
                <a:solidFill>
                  <a:srgbClr val="FFFFFF"/>
                </a:solidFill>
              </a:rPr>
              <a:t>organizations.  </a:t>
            </a:r>
            <a:r>
              <a:rPr lang="en-US" sz="1000" dirty="0" smtClean="0">
                <a:solidFill>
                  <a:srgbClr val="FFFFFF"/>
                </a:solidFill>
              </a:rPr>
              <a:t>New</a:t>
            </a:r>
            <a:r>
              <a:rPr lang="en-US" sz="1000" dirty="0">
                <a:solidFill>
                  <a:srgbClr val="FFFFFF"/>
                </a:solidFill>
              </a:rPr>
              <a:t> </a:t>
            </a:r>
            <a:r>
              <a:rPr lang="en-US" sz="1000" dirty="0" smtClean="0">
                <a:solidFill>
                  <a:srgbClr val="FFFFFF"/>
                </a:solidFill>
              </a:rPr>
              <a:t>York</a:t>
            </a:r>
            <a:r>
              <a:rPr lang="en-US" sz="1000" dirty="0">
                <a:solidFill>
                  <a:srgbClr val="FFFFFF"/>
                </a:solidFill>
              </a:rPr>
              <a:t>, NY: </a:t>
            </a:r>
            <a:r>
              <a:rPr lang="en-US" sz="1000" dirty="0" smtClean="0">
                <a:solidFill>
                  <a:srgbClr val="FFFFFF"/>
                </a:solidFill>
              </a:rPr>
              <a:t/>
            </a:r>
            <a:br>
              <a:rPr lang="en-US" sz="1000" dirty="0" smtClean="0">
                <a:solidFill>
                  <a:srgbClr val="FFFFFF"/>
                </a:solidFill>
              </a:rPr>
            </a:br>
            <a:r>
              <a:rPr lang="en-US" sz="1000" dirty="0" smtClean="0">
                <a:solidFill>
                  <a:srgbClr val="FFFFFF"/>
                </a:solidFill>
              </a:rPr>
              <a:t>Columbia</a:t>
            </a:r>
            <a:r>
              <a:rPr lang="en-US" sz="1000" dirty="0">
                <a:solidFill>
                  <a:srgbClr val="FFFFFF"/>
                </a:solidFill>
              </a:rPr>
              <a:t> University, Teachers College, Community College Research Center.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376" r="4561" b="43558"/>
          <a:stretch/>
        </p:blipFill>
        <p:spPr>
          <a:xfrm>
            <a:off x="4724400" y="1600200"/>
            <a:ext cx="4117220" cy="70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5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Institutional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0519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Commonality across these: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>
                <a:solidFill>
                  <a:schemeClr val="bg1"/>
                </a:solidFill>
              </a:rPr>
              <a:t>Strong, committed </a:t>
            </a:r>
            <a:r>
              <a:rPr lang="en-US" sz="1800" b="1" u="sng" dirty="0" smtClean="0">
                <a:solidFill>
                  <a:schemeClr val="bg1"/>
                </a:solidFill>
              </a:rPr>
              <a:t>leadership</a:t>
            </a:r>
            <a:r>
              <a:rPr lang="en-US" sz="1800" dirty="0" smtClean="0">
                <a:solidFill>
                  <a:schemeClr val="bg1"/>
                </a:solidFill>
              </a:rPr>
              <a:t> focused on outcomes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>
                <a:solidFill>
                  <a:schemeClr val="bg1"/>
                </a:solidFill>
              </a:rPr>
              <a:t>Strong “</a:t>
            </a:r>
            <a:r>
              <a:rPr lang="en-US" sz="1800" b="1" u="sng" dirty="0" smtClean="0">
                <a:solidFill>
                  <a:schemeClr val="bg1"/>
                </a:solidFill>
              </a:rPr>
              <a:t>customer </a:t>
            </a:r>
            <a:r>
              <a:rPr lang="en-US" sz="1800" b="1" u="sng" dirty="0">
                <a:solidFill>
                  <a:schemeClr val="bg1"/>
                </a:solidFill>
              </a:rPr>
              <a:t>focus</a:t>
            </a:r>
            <a:r>
              <a:rPr lang="en-US" sz="1800" dirty="0">
                <a:solidFill>
                  <a:schemeClr val="bg1"/>
                </a:solidFill>
              </a:rPr>
              <a:t>” </a:t>
            </a:r>
            <a:r>
              <a:rPr lang="en-US" sz="1800" dirty="0" smtClean="0">
                <a:solidFill>
                  <a:schemeClr val="bg1"/>
                </a:solidFill>
              </a:rPr>
              <a:t>– centered on the student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>
                <a:solidFill>
                  <a:schemeClr val="bg1"/>
                </a:solidFill>
              </a:rPr>
              <a:t>Emphasis on our workforce, through </a:t>
            </a:r>
            <a:r>
              <a:rPr lang="en-US" sz="1800" b="1" u="sng" dirty="0" smtClean="0">
                <a:solidFill>
                  <a:schemeClr val="bg1"/>
                </a:solidFill>
              </a:rPr>
              <a:t>professional development </a:t>
            </a:r>
            <a:r>
              <a:rPr lang="en-US" sz="1800" dirty="0" smtClean="0">
                <a:solidFill>
                  <a:schemeClr val="bg1"/>
                </a:solidFill>
              </a:rPr>
              <a:t>and </a:t>
            </a:r>
            <a:r>
              <a:rPr lang="en-US" sz="1800" b="1" u="sng" dirty="0" smtClean="0">
                <a:solidFill>
                  <a:schemeClr val="bg1"/>
                </a:solidFill>
              </a:rPr>
              <a:t>broad-based inclusion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>
                <a:solidFill>
                  <a:schemeClr val="bg1"/>
                </a:solidFill>
              </a:rPr>
              <a:t>Effective and efficient </a:t>
            </a:r>
            <a:r>
              <a:rPr lang="en-US" sz="1800" b="1" u="sng" dirty="0" smtClean="0">
                <a:solidFill>
                  <a:schemeClr val="bg1"/>
                </a:solidFill>
              </a:rPr>
              <a:t>organizational processes </a:t>
            </a:r>
            <a:r>
              <a:rPr lang="en-US" sz="1800" dirty="0" smtClean="0">
                <a:solidFill>
                  <a:schemeClr val="bg1"/>
                </a:solidFill>
              </a:rPr>
              <a:t>(e.g., planning &amp; assessment)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>
                <a:solidFill>
                  <a:schemeClr val="bg1"/>
                </a:solidFill>
              </a:rPr>
              <a:t>Commitment to </a:t>
            </a:r>
            <a:r>
              <a:rPr lang="en-US" sz="1800" b="1" u="sng" dirty="0" smtClean="0">
                <a:solidFill>
                  <a:schemeClr val="bg1"/>
                </a:solidFill>
              </a:rPr>
              <a:t>setting goals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>
                <a:solidFill>
                  <a:schemeClr val="bg1"/>
                </a:solidFill>
              </a:rPr>
              <a:t>Using </a:t>
            </a:r>
            <a:r>
              <a:rPr lang="en-US" sz="1800" b="1" u="sng" dirty="0" smtClean="0">
                <a:solidFill>
                  <a:schemeClr val="bg1"/>
                </a:solidFill>
              </a:rPr>
              <a:t>data</a:t>
            </a:r>
            <a:r>
              <a:rPr lang="en-US" sz="1800" dirty="0" smtClean="0">
                <a:solidFill>
                  <a:schemeClr val="bg1"/>
                </a:solidFill>
              </a:rPr>
              <a:t> and </a:t>
            </a:r>
            <a:r>
              <a:rPr lang="en-US" sz="1800" b="1" u="sng" dirty="0" smtClean="0">
                <a:solidFill>
                  <a:schemeClr val="bg1"/>
                </a:solidFill>
              </a:rPr>
              <a:t>measurement</a:t>
            </a:r>
            <a:r>
              <a:rPr lang="en-US" sz="1800" dirty="0" smtClean="0">
                <a:solidFill>
                  <a:schemeClr val="bg1"/>
                </a:solidFill>
              </a:rPr>
              <a:t> to evaluate progress and inform decisions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27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Institutional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624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Progress at LCCC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Reorganization Starting with the Leadership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Building Inclusiveness through Shared Governance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Defining and Measuring Institutional Performance (KPI’s)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Change in Board Governance = Strengthened Policies &amp; Procedures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Much more to come…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5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The Completion Agenda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9200"/>
            <a:ext cx="3505201" cy="3962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Resolving the Discourse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>
                <a:solidFill>
                  <a:schemeClr val="bg1"/>
                </a:solidFill>
              </a:rPr>
              <a:t>It isn’t that the US is doing so much worse, just that other countries are doing so much better…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>
                <a:solidFill>
                  <a:schemeClr val="bg1"/>
                </a:solidFill>
              </a:rPr>
              <a:t>Increase has happened as a result of improved access; completion rates have slipped, while time to degree and costs have increased. 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" t="13196" r="55465" b="10537"/>
          <a:stretch/>
        </p:blipFill>
        <p:spPr bwMode="auto">
          <a:xfrm>
            <a:off x="3999368" y="1447800"/>
            <a:ext cx="4976388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>
                <a:alpha val="36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56855" y="1545004"/>
            <a:ext cx="514975" cy="121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5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The Completion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05199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Resolving the Discourse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Completion is not a bad word.  Earning a degree or certificate is still the primary reason students go to college.  </a:t>
            </a:r>
          </a:p>
          <a:p>
            <a:pPr lvl="2"/>
            <a:r>
              <a:rPr lang="en-US" sz="1400" dirty="0" smtClean="0">
                <a:solidFill>
                  <a:schemeClr val="bg1"/>
                </a:solidFill>
              </a:rPr>
              <a:t>96% of Community College students expect to earn an Associate’s Degree or Higher (</a:t>
            </a:r>
            <a:r>
              <a:rPr lang="en-US" sz="1400" dirty="0">
                <a:solidFill>
                  <a:schemeClr val="bg1"/>
                </a:solidFill>
              </a:rPr>
              <a:t>U.S. Department of Education’s </a:t>
            </a:r>
            <a:r>
              <a:rPr lang="en-US" sz="1400" i="1" dirty="0">
                <a:solidFill>
                  <a:schemeClr val="bg1"/>
                </a:solidFill>
              </a:rPr>
              <a:t>Beginning Postsecondary Students Longitudinal Study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i="1" dirty="0">
                <a:solidFill>
                  <a:schemeClr val="bg1"/>
                </a:solidFill>
              </a:rPr>
              <a:t> </a:t>
            </a:r>
            <a:r>
              <a:rPr lang="en-US" sz="1400" i="1" dirty="0" smtClean="0">
                <a:solidFill>
                  <a:schemeClr val="bg1"/>
                </a:solidFill>
              </a:rPr>
              <a:t>1996-2001).</a:t>
            </a:r>
          </a:p>
          <a:p>
            <a:pPr lvl="2"/>
            <a:r>
              <a:rPr lang="en-US" sz="1400" dirty="0" smtClean="0">
                <a:solidFill>
                  <a:schemeClr val="bg1"/>
                </a:solidFill>
              </a:rPr>
              <a:t>79% of Community College students indicate their goal for attending is to earn an associate degree (Center for Community College Student Engagement’s </a:t>
            </a:r>
            <a:r>
              <a:rPr lang="en-US" sz="1400" i="1" dirty="0" smtClean="0">
                <a:solidFill>
                  <a:schemeClr val="bg1"/>
                </a:solidFill>
              </a:rPr>
              <a:t>A Matter of Degrees 2012</a:t>
            </a:r>
            <a:r>
              <a:rPr lang="en-US" sz="1400" dirty="0" smtClean="0">
                <a:solidFill>
                  <a:schemeClr val="bg1"/>
                </a:solidFill>
              </a:rPr>
              <a:t>; 2010 SENSE Cohort Data, n=70,138).</a:t>
            </a:r>
            <a:br>
              <a:rPr lang="en-US" sz="1400" dirty="0" smtClean="0">
                <a:solidFill>
                  <a:schemeClr val="bg1"/>
                </a:solidFill>
              </a:rPr>
            </a:br>
            <a:endParaRPr lang="en-US" sz="1400" dirty="0" smtClean="0">
              <a:solidFill>
                <a:schemeClr val="bg1"/>
              </a:solidFill>
            </a:endParaRP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It’s Completion </a:t>
            </a:r>
            <a:r>
              <a:rPr lang="en-US" sz="1800" u="sng" dirty="0" smtClean="0">
                <a:solidFill>
                  <a:schemeClr val="bg1"/>
                </a:solidFill>
              </a:rPr>
              <a:t>AND</a:t>
            </a:r>
            <a:r>
              <a:rPr lang="en-US" sz="1800" dirty="0" smtClean="0">
                <a:solidFill>
                  <a:schemeClr val="bg1"/>
                </a:solidFill>
              </a:rPr>
              <a:t> Quality, Not Completion versus Quality</a:t>
            </a:r>
          </a:p>
          <a:p>
            <a:pPr lvl="2"/>
            <a:r>
              <a:rPr lang="en-US" sz="1400" dirty="0" smtClean="0">
                <a:solidFill>
                  <a:schemeClr val="bg1"/>
                </a:solidFill>
              </a:rPr>
              <a:t>We must keep the quality and rigor within our academic offerings.</a:t>
            </a:r>
          </a:p>
          <a:p>
            <a:pPr lvl="2"/>
            <a:r>
              <a:rPr lang="en-US" sz="1400" dirty="0" smtClean="0">
                <a:solidFill>
                  <a:schemeClr val="bg1"/>
                </a:solidFill>
              </a:rPr>
              <a:t>However, we must find new ways to support students in the learning process.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5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The Completion Agenda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38862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Distilling the Noise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Complete College America, Achieving the Dream, Access to Success, Lumina, CCSSE, WICHE, ACE, Completion Arch, American Graduation Initiative, etc….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Common Elements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Assess Student Learning   - Instructional Effectiveness, Course Redesign and Enhancement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Reform Developmental Education and Placement Assessment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Align Curricula and Construct Coherent Pathways to Credentials and Transfer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Integrate Student Services and Strengthen Non-Academic Supports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Remove Barriers, Simplify Structures, and Improve Policy and Procedures (Colleges &amp; Students)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Incentivize and Monitor Progress and Completion (Colleges &amp; Students)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Collect and Use Data to Monitor Progress and Inform Continuous Improvement Processes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Develop and Engage the Faculty and Staff Collaboratively to Tackle Change</a:t>
            </a:r>
          </a:p>
          <a:p>
            <a:pPr marL="1257300" lvl="2" indent="-342900">
              <a:buFont typeface="+mj-lt"/>
              <a:buAutoNum type="arabicPeriod"/>
            </a:pP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5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Enrollment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21054" r="61113" b="17272"/>
          <a:stretch/>
        </p:blipFill>
        <p:spPr bwMode="auto">
          <a:xfrm>
            <a:off x="1219200" y="1066800"/>
            <a:ext cx="6629400" cy="44957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75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Building Momentum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95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Focusing on Academic Excellence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Design &amp; Implement a Framework for Assessing Student Learning: At the course, program, and institution levels.  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Re-examine and Refine our General Education Core: Tied to institutional learning outcomes and recognized by a credential.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Improve Overall Student Success in Coursework: Focus first on the courses with the lowest success rates.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Strengthen and Expand Programming through Innovation and Responsiveness to Community and Student Needs: Flexible scheduling, coherent pathways, and utilization of different delivery modalities.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Develop the Faculty: Establish a center for teaching and learning, focusing on new faculty development and ongoing instructional improvement.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Empower the Faculty: Place the authority and responsibility over the Academy and our curricula more strongly in Faculty hands.</a:t>
            </a:r>
          </a:p>
        </p:txBody>
      </p:sp>
    </p:spTree>
    <p:extLst>
      <p:ext uri="{BB962C8B-B14F-4D97-AF65-F5344CB8AC3E}">
        <p14:creationId xmlns:p14="http://schemas.microsoft.com/office/powerpoint/2010/main" val="268452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Building Momentum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114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dirty="0" smtClean="0">
                <a:solidFill>
                  <a:schemeClr val="bg1"/>
                </a:solidFill>
              </a:rPr>
              <a:t>Services and Programs to Serve Our Students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Establish a Centralized, Holistic Model for Student Advising: Advising needs to be much more than course planning.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Create Early Connections for Students Through Mandatory Engagement: “Students don’t do optional”  (Kay </a:t>
            </a:r>
            <a:r>
              <a:rPr lang="en-US" sz="1800" dirty="0" err="1" smtClean="0">
                <a:solidFill>
                  <a:schemeClr val="bg1"/>
                </a:solidFill>
              </a:rPr>
              <a:t>McClenney</a:t>
            </a:r>
            <a:r>
              <a:rPr lang="en-US" sz="1800" dirty="0" smtClean="0">
                <a:solidFill>
                  <a:schemeClr val="bg1"/>
                </a:solidFill>
              </a:rPr>
              <a:t>, CCCSE).</a:t>
            </a:r>
          </a:p>
          <a:p>
            <a:pPr lvl="2"/>
            <a:r>
              <a:rPr lang="en-US" sz="1400" dirty="0" smtClean="0">
                <a:solidFill>
                  <a:schemeClr val="bg1"/>
                </a:solidFill>
              </a:rPr>
              <a:t>Mandatory New Student Orientation w/Registration</a:t>
            </a:r>
          </a:p>
          <a:p>
            <a:pPr lvl="2"/>
            <a:r>
              <a:rPr lang="en-US" sz="1400" dirty="0" smtClean="0">
                <a:solidFill>
                  <a:schemeClr val="bg1"/>
                </a:solidFill>
              </a:rPr>
              <a:t>Mandatory Student Success Course/Freshman Seminar for </a:t>
            </a:r>
            <a:r>
              <a:rPr lang="en-US" sz="1400" u="sng" dirty="0" smtClean="0">
                <a:solidFill>
                  <a:schemeClr val="bg1"/>
                </a:solidFill>
              </a:rPr>
              <a:t>All</a:t>
            </a:r>
            <a:r>
              <a:rPr lang="en-US" sz="1400" dirty="0" smtClean="0">
                <a:solidFill>
                  <a:schemeClr val="bg1"/>
                </a:solidFill>
              </a:rPr>
              <a:t> Incoming Students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Improve the “Front Door Experience” at LCCC:  Efficient, accurate information focused on the student.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Plan for the Implementation of Integrated Services and a Student Services “One Stop.” 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Strengthen Student Engagement: Expand opportunities for student involvement outside of the classroom.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8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Building Momentum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196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dirty="0">
                <a:solidFill>
                  <a:schemeClr val="bg1"/>
                </a:solidFill>
              </a:rPr>
              <a:t>Stabilize </a:t>
            </a:r>
            <a:r>
              <a:rPr lang="en-US" sz="2400" dirty="0" smtClean="0">
                <a:solidFill>
                  <a:schemeClr val="bg1"/>
                </a:solidFill>
              </a:rPr>
              <a:t>and Strengthen the College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Bolster Shared Governance Through Effective Operations:</a:t>
            </a:r>
          </a:p>
          <a:p>
            <a:pPr lvl="2"/>
            <a:r>
              <a:rPr lang="en-US" sz="1400" dirty="0" smtClean="0">
                <a:solidFill>
                  <a:schemeClr val="bg1"/>
                </a:solidFill>
              </a:rPr>
              <a:t>Establish integrated models for institutional planning and an improved budget process, driven by an open and honest assessment of institutional efficacy.</a:t>
            </a:r>
          </a:p>
          <a:p>
            <a:pPr lvl="2"/>
            <a:r>
              <a:rPr lang="en-US" sz="1400" dirty="0" smtClean="0">
                <a:solidFill>
                  <a:schemeClr val="bg1"/>
                </a:solidFill>
              </a:rPr>
              <a:t>Process map major organizational processes to identify areas for improvement in campus involvement and process effectiveness.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Assist the Board in Changes in Governance Model: Trustee’s Governance and Policy = Our Procedures.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Engage the Campus and Community in Aggressively Pursuing Our Facilities Plan: To meet our needs will require the support of all.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Match Form to Function Through the Next Phases of Reorganization.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Establish a Strong, Centralized Human Resources Structure.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Seek Out Efficiencies Across the Institution.</a:t>
            </a:r>
          </a:p>
          <a:p>
            <a:pPr lvl="2"/>
            <a:r>
              <a:rPr lang="en-US" sz="1400" dirty="0" smtClean="0">
                <a:solidFill>
                  <a:schemeClr val="bg1"/>
                </a:solidFill>
              </a:rPr>
              <a:t>Objective and actionable program review</a:t>
            </a:r>
          </a:p>
          <a:p>
            <a:pPr lvl="2"/>
            <a:r>
              <a:rPr lang="en-US" sz="1400" dirty="0" smtClean="0">
                <a:solidFill>
                  <a:schemeClr val="bg1"/>
                </a:solidFill>
              </a:rPr>
              <a:t>Examine student fee structure and financial subsidy strategy</a:t>
            </a:r>
          </a:p>
        </p:txBody>
      </p:sp>
    </p:spTree>
    <p:extLst>
      <p:ext uri="{BB962C8B-B14F-4D97-AF65-F5344CB8AC3E}">
        <p14:creationId xmlns:p14="http://schemas.microsoft.com/office/powerpoint/2010/main" val="271114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is the State of LCCC?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1"/>
            <a:ext cx="8229600" cy="137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LCCC is Building Momentum and Poised for a Great Year and an Even Greater Future!</a:t>
            </a:r>
          </a:p>
        </p:txBody>
      </p:sp>
    </p:spTree>
    <p:extLst>
      <p:ext uri="{BB962C8B-B14F-4D97-AF65-F5344CB8AC3E}">
        <p14:creationId xmlns:p14="http://schemas.microsoft.com/office/powerpoint/2010/main" val="28617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30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Enrollment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838200"/>
            <a:ext cx="7086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3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Enrollment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838200"/>
            <a:ext cx="6934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8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Enrollment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486930"/>
              </p:ext>
            </p:extLst>
          </p:nvPr>
        </p:nvGraphicFramePr>
        <p:xfrm>
          <a:off x="914400" y="1295400"/>
          <a:ext cx="7239000" cy="42672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180569"/>
                <a:gridCol w="2422217"/>
                <a:gridCol w="1138719"/>
                <a:gridCol w="1138719"/>
                <a:gridCol w="976046"/>
                <a:gridCol w="1057382"/>
                <a:gridCol w="325348"/>
              </a:tblGrid>
              <a:tr h="22057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Fall 2012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Enrollment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057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Four weeks before class start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Point-to-Point Report for monitoring purposes only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057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057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Fall 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Fall 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057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5-Aug-11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3-Aug-12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Difference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%Change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057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 Enrollment Level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057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Full-Time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-8.6%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057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Part-Time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057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057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 Program Type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057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Academic Transfer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-163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-8.4%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057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Occupational Technical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057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Undeclared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057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057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Enrollment By Age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Difference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Change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057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Traditional (&lt; 24)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45440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Adult (25 &amp; Over)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1948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1930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-18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-0.9%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05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Budget: Funding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&amp; Spending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2630" t="2366" r="18762" b="4749"/>
          <a:stretch/>
        </p:blipFill>
        <p:spPr>
          <a:xfrm>
            <a:off x="5105400" y="13779"/>
            <a:ext cx="4039980" cy="6844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4803" t="50825" b="15488"/>
          <a:stretch/>
        </p:blipFill>
        <p:spPr>
          <a:xfrm>
            <a:off x="0" y="4547794"/>
            <a:ext cx="5410200" cy="2310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2286000"/>
            <a:ext cx="441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</a:rPr>
              <a:t>Wyoming Continues to Invest in Community Colleges!</a:t>
            </a:r>
          </a:p>
          <a:p>
            <a:pPr algn="ctr"/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LCCC: $31.5 Million in FY13</a:t>
            </a:r>
            <a:endParaRPr lang="en-US" sz="28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168952" y="6482602"/>
            <a:ext cx="471715" cy="423779"/>
          </a:xfrm>
          <a:custGeom>
            <a:avLst/>
            <a:gdLst>
              <a:gd name="connsiteX0" fmla="*/ 181429 w 471715"/>
              <a:gd name="connsiteY0" fmla="*/ 12541 h 423779"/>
              <a:gd name="connsiteX1" fmla="*/ 72572 w 471715"/>
              <a:gd name="connsiteY1" fmla="*/ 24636 h 423779"/>
              <a:gd name="connsiteX2" fmla="*/ 36286 w 471715"/>
              <a:gd name="connsiteY2" fmla="*/ 48827 h 423779"/>
              <a:gd name="connsiteX3" fmla="*/ 0 w 471715"/>
              <a:gd name="connsiteY3" fmla="*/ 121398 h 423779"/>
              <a:gd name="connsiteX4" fmla="*/ 12096 w 471715"/>
              <a:gd name="connsiteY4" fmla="*/ 266541 h 423779"/>
              <a:gd name="connsiteX5" fmla="*/ 48381 w 471715"/>
              <a:gd name="connsiteY5" fmla="*/ 339112 h 423779"/>
              <a:gd name="connsiteX6" fmla="*/ 108858 w 471715"/>
              <a:gd name="connsiteY6" fmla="*/ 387493 h 423779"/>
              <a:gd name="connsiteX7" fmla="*/ 145143 w 471715"/>
              <a:gd name="connsiteY7" fmla="*/ 399588 h 423779"/>
              <a:gd name="connsiteX8" fmla="*/ 314477 w 471715"/>
              <a:gd name="connsiteY8" fmla="*/ 423779 h 423779"/>
              <a:gd name="connsiteX9" fmla="*/ 387048 w 471715"/>
              <a:gd name="connsiteY9" fmla="*/ 411684 h 423779"/>
              <a:gd name="connsiteX10" fmla="*/ 423334 w 471715"/>
              <a:gd name="connsiteY10" fmla="*/ 399588 h 423779"/>
              <a:gd name="connsiteX11" fmla="*/ 435429 w 471715"/>
              <a:gd name="connsiteY11" fmla="*/ 351208 h 423779"/>
              <a:gd name="connsiteX12" fmla="*/ 459619 w 471715"/>
              <a:gd name="connsiteY12" fmla="*/ 278636 h 423779"/>
              <a:gd name="connsiteX13" fmla="*/ 471715 w 471715"/>
              <a:gd name="connsiteY13" fmla="*/ 242350 h 423779"/>
              <a:gd name="connsiteX14" fmla="*/ 459619 w 471715"/>
              <a:gd name="connsiteY14" fmla="*/ 109303 h 423779"/>
              <a:gd name="connsiteX15" fmla="*/ 447524 w 471715"/>
              <a:gd name="connsiteY15" fmla="*/ 73017 h 423779"/>
              <a:gd name="connsiteX16" fmla="*/ 338667 w 471715"/>
              <a:gd name="connsiteY16" fmla="*/ 12541 h 423779"/>
              <a:gd name="connsiteX17" fmla="*/ 278191 w 471715"/>
              <a:gd name="connsiteY17" fmla="*/ 446 h 423779"/>
              <a:gd name="connsiteX18" fmla="*/ 181429 w 471715"/>
              <a:gd name="connsiteY18" fmla="*/ 12541 h 42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71715" h="423779">
                <a:moveTo>
                  <a:pt x="181429" y="12541"/>
                </a:moveTo>
                <a:cubicBezTo>
                  <a:pt x="147159" y="16573"/>
                  <a:pt x="107991" y="15781"/>
                  <a:pt x="72572" y="24636"/>
                </a:cubicBezTo>
                <a:cubicBezTo>
                  <a:pt x="58469" y="28162"/>
                  <a:pt x="46565" y="38548"/>
                  <a:pt x="36286" y="48827"/>
                </a:cubicBezTo>
                <a:cubicBezTo>
                  <a:pt x="12840" y="72273"/>
                  <a:pt x="9838" y="91887"/>
                  <a:pt x="0" y="121398"/>
                </a:cubicBezTo>
                <a:cubicBezTo>
                  <a:pt x="4032" y="169779"/>
                  <a:pt x="5679" y="218418"/>
                  <a:pt x="12096" y="266541"/>
                </a:cubicBezTo>
                <a:cubicBezTo>
                  <a:pt x="15673" y="293369"/>
                  <a:pt x="32071" y="318725"/>
                  <a:pt x="48381" y="339112"/>
                </a:cubicBezTo>
                <a:cubicBezTo>
                  <a:pt x="63382" y="357863"/>
                  <a:pt x="87901" y="377015"/>
                  <a:pt x="108858" y="387493"/>
                </a:cubicBezTo>
                <a:cubicBezTo>
                  <a:pt x="120261" y="393195"/>
                  <a:pt x="132884" y="396085"/>
                  <a:pt x="145143" y="399588"/>
                </a:cubicBezTo>
                <a:cubicBezTo>
                  <a:pt x="215974" y="419826"/>
                  <a:pt x="218076" y="414139"/>
                  <a:pt x="314477" y="423779"/>
                </a:cubicBezTo>
                <a:cubicBezTo>
                  <a:pt x="338667" y="419747"/>
                  <a:pt x="363108" y="417004"/>
                  <a:pt x="387048" y="411684"/>
                </a:cubicBezTo>
                <a:cubicBezTo>
                  <a:pt x="399494" y="408918"/>
                  <a:pt x="415369" y="409544"/>
                  <a:pt x="423334" y="399588"/>
                </a:cubicBezTo>
                <a:cubicBezTo>
                  <a:pt x="433718" y="386608"/>
                  <a:pt x="430652" y="367130"/>
                  <a:pt x="435429" y="351208"/>
                </a:cubicBezTo>
                <a:cubicBezTo>
                  <a:pt x="442756" y="326784"/>
                  <a:pt x="451555" y="302827"/>
                  <a:pt x="459619" y="278636"/>
                </a:cubicBezTo>
                <a:lnTo>
                  <a:pt x="471715" y="242350"/>
                </a:lnTo>
                <a:cubicBezTo>
                  <a:pt x="467683" y="198001"/>
                  <a:pt x="465917" y="153387"/>
                  <a:pt x="459619" y="109303"/>
                </a:cubicBezTo>
                <a:cubicBezTo>
                  <a:pt x="457816" y="96682"/>
                  <a:pt x="456539" y="82032"/>
                  <a:pt x="447524" y="73017"/>
                </a:cubicBezTo>
                <a:cubicBezTo>
                  <a:pt x="417494" y="42987"/>
                  <a:pt x="379227" y="22681"/>
                  <a:pt x="338667" y="12541"/>
                </a:cubicBezTo>
                <a:cubicBezTo>
                  <a:pt x="318723" y="7555"/>
                  <a:pt x="298709" y="1728"/>
                  <a:pt x="278191" y="446"/>
                </a:cubicBezTo>
                <a:cubicBezTo>
                  <a:pt x="233928" y="-2320"/>
                  <a:pt x="215699" y="8509"/>
                  <a:pt x="181429" y="1254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838095" y="6507238"/>
            <a:ext cx="364110" cy="374952"/>
          </a:xfrm>
          <a:custGeom>
            <a:avLst/>
            <a:gdLst>
              <a:gd name="connsiteX0" fmla="*/ 302381 w 364110"/>
              <a:gd name="connsiteY0" fmla="*/ 12095 h 374952"/>
              <a:gd name="connsiteX1" fmla="*/ 217715 w 364110"/>
              <a:gd name="connsiteY1" fmla="*/ 0 h 374952"/>
              <a:gd name="connsiteX2" fmla="*/ 84667 w 364110"/>
              <a:gd name="connsiteY2" fmla="*/ 24191 h 374952"/>
              <a:gd name="connsiteX3" fmla="*/ 72572 w 364110"/>
              <a:gd name="connsiteY3" fmla="*/ 60476 h 374952"/>
              <a:gd name="connsiteX4" fmla="*/ 24191 w 364110"/>
              <a:gd name="connsiteY4" fmla="*/ 120952 h 374952"/>
              <a:gd name="connsiteX5" fmla="*/ 0 w 364110"/>
              <a:gd name="connsiteY5" fmla="*/ 193524 h 374952"/>
              <a:gd name="connsiteX6" fmla="*/ 12095 w 364110"/>
              <a:gd name="connsiteY6" fmla="*/ 266095 h 374952"/>
              <a:gd name="connsiteX7" fmla="*/ 72572 w 364110"/>
              <a:gd name="connsiteY7" fmla="*/ 326572 h 374952"/>
              <a:gd name="connsiteX8" fmla="*/ 181429 w 364110"/>
              <a:gd name="connsiteY8" fmla="*/ 362857 h 374952"/>
              <a:gd name="connsiteX9" fmla="*/ 217715 w 364110"/>
              <a:gd name="connsiteY9" fmla="*/ 374952 h 374952"/>
              <a:gd name="connsiteX10" fmla="*/ 314476 w 364110"/>
              <a:gd name="connsiteY10" fmla="*/ 338667 h 374952"/>
              <a:gd name="connsiteX11" fmla="*/ 338667 w 364110"/>
              <a:gd name="connsiteY11" fmla="*/ 302381 h 374952"/>
              <a:gd name="connsiteX12" fmla="*/ 350762 w 364110"/>
              <a:gd name="connsiteY12" fmla="*/ 266095 h 374952"/>
              <a:gd name="connsiteX13" fmla="*/ 350762 w 364110"/>
              <a:gd name="connsiteY13" fmla="*/ 60476 h 374952"/>
              <a:gd name="connsiteX14" fmla="*/ 302381 w 364110"/>
              <a:gd name="connsiteY14" fmla="*/ 12095 h 37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4110" h="374952">
                <a:moveTo>
                  <a:pt x="302381" y="12095"/>
                </a:moveTo>
                <a:cubicBezTo>
                  <a:pt x="280206" y="2016"/>
                  <a:pt x="246224" y="0"/>
                  <a:pt x="217715" y="0"/>
                </a:cubicBezTo>
                <a:cubicBezTo>
                  <a:pt x="202233" y="0"/>
                  <a:pt x="104336" y="20257"/>
                  <a:pt x="84667" y="24191"/>
                </a:cubicBezTo>
                <a:cubicBezTo>
                  <a:pt x="80635" y="36286"/>
                  <a:pt x="79131" y="49544"/>
                  <a:pt x="72572" y="60476"/>
                </a:cubicBezTo>
                <a:cubicBezTo>
                  <a:pt x="29489" y="132281"/>
                  <a:pt x="65687" y="27587"/>
                  <a:pt x="24191" y="120952"/>
                </a:cubicBezTo>
                <a:cubicBezTo>
                  <a:pt x="13835" y="144253"/>
                  <a:pt x="0" y="193524"/>
                  <a:pt x="0" y="193524"/>
                </a:cubicBezTo>
                <a:cubicBezTo>
                  <a:pt x="4032" y="217714"/>
                  <a:pt x="4340" y="242830"/>
                  <a:pt x="12095" y="266095"/>
                </a:cubicBezTo>
                <a:cubicBezTo>
                  <a:pt x="21210" y="293440"/>
                  <a:pt x="47330" y="315353"/>
                  <a:pt x="72572" y="326572"/>
                </a:cubicBezTo>
                <a:cubicBezTo>
                  <a:pt x="72575" y="326574"/>
                  <a:pt x="163285" y="356809"/>
                  <a:pt x="181429" y="362857"/>
                </a:cubicBezTo>
                <a:lnTo>
                  <a:pt x="217715" y="374952"/>
                </a:lnTo>
                <a:cubicBezTo>
                  <a:pt x="260984" y="366298"/>
                  <a:pt x="283332" y="369811"/>
                  <a:pt x="314476" y="338667"/>
                </a:cubicBezTo>
                <a:cubicBezTo>
                  <a:pt x="324755" y="328388"/>
                  <a:pt x="330603" y="314476"/>
                  <a:pt x="338667" y="302381"/>
                </a:cubicBezTo>
                <a:cubicBezTo>
                  <a:pt x="342699" y="290286"/>
                  <a:pt x="347996" y="278541"/>
                  <a:pt x="350762" y="266095"/>
                </a:cubicBezTo>
                <a:cubicBezTo>
                  <a:pt x="367908" y="188935"/>
                  <a:pt x="369199" y="146515"/>
                  <a:pt x="350762" y="60476"/>
                </a:cubicBezTo>
                <a:cubicBezTo>
                  <a:pt x="347032" y="43070"/>
                  <a:pt x="324556" y="22174"/>
                  <a:pt x="302381" y="1209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Budget: </a:t>
            </a:r>
            <a:r>
              <a:rPr lang="en-US" dirty="0" smtClean="0">
                <a:solidFill>
                  <a:schemeClr val="bg1"/>
                </a:solidFill>
              </a:rPr>
              <a:t>Funding &amp; </a:t>
            </a:r>
            <a:r>
              <a:rPr lang="en-US" dirty="0">
                <a:solidFill>
                  <a:schemeClr val="bg1"/>
                </a:solidFill>
              </a:rPr>
              <a:t>Spending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865604"/>
              </p:ext>
            </p:extLst>
          </p:nvPr>
        </p:nvGraphicFramePr>
        <p:xfrm>
          <a:off x="838200" y="1295400"/>
          <a:ext cx="7162800" cy="384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8200" y="5181600"/>
            <a:ext cx="28149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Source: Wyoming Community College Commission</a:t>
            </a: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39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Budget: Funding &amp; Spending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6000904"/>
              </p:ext>
            </p:extLst>
          </p:nvPr>
        </p:nvGraphicFramePr>
        <p:xfrm>
          <a:off x="1447800" y="1447800"/>
          <a:ext cx="5930900" cy="374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7800" y="5257800"/>
            <a:ext cx="28149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Source: Wyoming Community College Commission</a:t>
            </a: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39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B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B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B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B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B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B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B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B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B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B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B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B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B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B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B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B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BF0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BF0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BF0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3760</TotalTime>
  <Words>1632</Words>
  <Application>Microsoft Office PowerPoint</Application>
  <PresentationFormat>On-screen Show (4:3)</PresentationFormat>
  <Paragraphs>299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34</vt:i4>
      </vt:variant>
    </vt:vector>
  </HeadingPairs>
  <TitlesOfParts>
    <vt:vector size="49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PowerPoint Presentation</vt:lpstr>
      <vt:lpstr>Recap of the Past Seven Months</vt:lpstr>
      <vt:lpstr>Enrollment</vt:lpstr>
      <vt:lpstr>Enrollment</vt:lpstr>
      <vt:lpstr>Enrollment</vt:lpstr>
      <vt:lpstr>Enrollment</vt:lpstr>
      <vt:lpstr>Budget: Funding  &amp; Spending</vt:lpstr>
      <vt:lpstr>Budget: Funding &amp; Spending</vt:lpstr>
      <vt:lpstr>Budget: Funding &amp; Spending</vt:lpstr>
      <vt:lpstr>Budget: Funding &amp; Spending</vt:lpstr>
      <vt:lpstr>Budget: Funding &amp; Spending</vt:lpstr>
      <vt:lpstr>Budget: Funding &amp; Spending</vt:lpstr>
      <vt:lpstr>Budget: Funding &amp; Spending</vt:lpstr>
      <vt:lpstr>Facilities</vt:lpstr>
      <vt:lpstr>Facilities</vt:lpstr>
      <vt:lpstr>Student Success</vt:lpstr>
      <vt:lpstr>Student Success</vt:lpstr>
      <vt:lpstr>Student Success</vt:lpstr>
      <vt:lpstr>Student Success</vt:lpstr>
      <vt:lpstr>Student Success</vt:lpstr>
      <vt:lpstr>Institutional Transformation</vt:lpstr>
      <vt:lpstr>Institutional Transformation</vt:lpstr>
      <vt:lpstr>Institutional Transformation</vt:lpstr>
      <vt:lpstr>Institutional Transformation</vt:lpstr>
      <vt:lpstr>Institutional Transformation</vt:lpstr>
      <vt:lpstr>Institutional Transformation</vt:lpstr>
      <vt:lpstr>The Completion Agenda</vt:lpstr>
      <vt:lpstr>The Completion Agenda</vt:lpstr>
      <vt:lpstr>The Completion Agenda</vt:lpstr>
      <vt:lpstr>Building Momentum</vt:lpstr>
      <vt:lpstr>Building Momentum</vt:lpstr>
      <vt:lpstr>Building Momentum</vt:lpstr>
      <vt:lpstr>What is the State of LCCC?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gflores</dc:creator>
  <cp:lastModifiedBy>Vicki Boreing</cp:lastModifiedBy>
  <cp:revision>268</cp:revision>
  <dcterms:created xsi:type="dcterms:W3CDTF">2012-07-30T20:33:34Z</dcterms:created>
  <dcterms:modified xsi:type="dcterms:W3CDTF">2012-08-15T00:01:35Z</dcterms:modified>
</cp:coreProperties>
</file>