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4.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369" r:id="rId3"/>
    <p:sldId id="2979" r:id="rId4"/>
    <p:sldId id="2980" r:id="rId5"/>
    <p:sldId id="2981" r:id="rId6"/>
    <p:sldId id="2982" r:id="rId7"/>
    <p:sldId id="265" r:id="rId8"/>
    <p:sldId id="2983" r:id="rId9"/>
    <p:sldId id="2960" r:id="rId10"/>
    <p:sldId id="2961" r:id="rId11"/>
    <p:sldId id="2962" r:id="rId12"/>
    <p:sldId id="2957" r:id="rId13"/>
    <p:sldId id="2948" r:id="rId14"/>
    <p:sldId id="2949" r:id="rId15"/>
    <p:sldId id="2951" r:id="rId16"/>
    <p:sldId id="2956" r:id="rId17"/>
    <p:sldId id="2955" r:id="rId18"/>
    <p:sldId id="282" r:id="rId19"/>
    <p:sldId id="2952" r:id="rId20"/>
    <p:sldId id="2953" r:id="rId21"/>
    <p:sldId id="2958" r:id="rId22"/>
    <p:sldId id="2959" r:id="rId23"/>
    <p:sldId id="270" r:id="rId24"/>
    <p:sldId id="2954" r:id="rId25"/>
    <p:sldId id="257" r:id="rId26"/>
    <p:sldId id="258" r:id="rId27"/>
    <p:sldId id="2946" r:id="rId28"/>
    <p:sldId id="259" r:id="rId29"/>
    <p:sldId id="260" r:id="rId30"/>
    <p:sldId id="261" r:id="rId31"/>
    <p:sldId id="262" r:id="rId32"/>
    <p:sldId id="2966" r:id="rId33"/>
    <p:sldId id="268" r:id="rId34"/>
    <p:sldId id="2967" r:id="rId35"/>
    <p:sldId id="2984" r:id="rId36"/>
    <p:sldId id="2965" r:id="rId37"/>
    <p:sldId id="2986" r:id="rId38"/>
    <p:sldId id="2985" r:id="rId39"/>
    <p:sldId id="263" r:id="rId40"/>
    <p:sldId id="264" r:id="rId41"/>
    <p:sldId id="2963" r:id="rId42"/>
    <p:sldId id="2964" r:id="rId43"/>
    <p:sldId id="2987" r:id="rId44"/>
    <p:sldId id="2969" r:id="rId45"/>
    <p:sldId id="2970" r:id="rId46"/>
    <p:sldId id="2968" r:id="rId47"/>
    <p:sldId id="2971" r:id="rId48"/>
    <p:sldId id="2972" r:id="rId49"/>
    <p:sldId id="2973" r:id="rId50"/>
    <p:sldId id="2974" r:id="rId51"/>
    <p:sldId id="2975" r:id="rId52"/>
    <p:sldId id="2976" r:id="rId53"/>
    <p:sldId id="2977" r:id="rId54"/>
    <p:sldId id="2147473120" r:id="rId55"/>
    <p:sldId id="2147473123" r:id="rId56"/>
    <p:sldId id="2147473124" r:id="rId57"/>
    <p:sldId id="2994" r:id="rId58"/>
    <p:sldId id="2147473122" r:id="rId59"/>
    <p:sldId id="266" r:id="rId60"/>
    <p:sldId id="2989" r:id="rId61"/>
    <p:sldId id="2991" r:id="rId62"/>
    <p:sldId id="267" r:id="rId63"/>
    <p:sldId id="2992" r:id="rId64"/>
    <p:sldId id="2993" r:id="rId65"/>
    <p:sldId id="2997" r:id="rId66"/>
    <p:sldId id="2999" r:id="rId67"/>
    <p:sldId id="2998" r:id="rId68"/>
    <p:sldId id="3000" r:id="rId69"/>
    <p:sldId id="2147473118" r:id="rId70"/>
    <p:sldId id="3001" r:id="rId71"/>
    <p:sldId id="3002" r:id="rId72"/>
    <p:sldId id="2990" r:id="rId73"/>
    <p:sldId id="2147473119" r:id="rId74"/>
    <p:sldId id="2147473127" r:id="rId75"/>
    <p:sldId id="2147473125" r:id="rId76"/>
    <p:sldId id="2147473126" r:id="rId77"/>
    <p:sldId id="2147473128"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6081"/>
    <a:srgbClr val="196B24"/>
    <a:srgbClr val="E97132"/>
    <a:srgbClr val="CEA068"/>
    <a:srgbClr val="CDC8AB"/>
    <a:srgbClr val="163146"/>
    <a:srgbClr val="6E95AE"/>
    <a:srgbClr val="F2D081"/>
    <a:srgbClr val="9469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6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esktop/LCCC%20General%20Fund%20Budget%20Analysis%20(7.28)%20v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jschaffer\AppData\Local\Microsoft\Windows\INetCache\Content.Outlook\W93KESML\FY2026_FAM_Final%20-%202025.07.09.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jschaffer\AppData\Local\Microsoft\Windows\INetCache\Content.Outlook\W93KESML\Course%20Success%20Data%20Excel.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4.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schaffer\AppData\Local\Microsoft\Windows\INetCache\Content.Outlook\W93KESML\Budget%20Charts_Book%202%20-%20Joe.xl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Student%20Services/Applicant%20and%20Conversion%20Tracking%20FY26.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lcccwy-my.sharepoint.com/personal/jschaffer_lccc_wy_edu/Documents/Documents/Presentations/Data%20for%20Fall%202025%20SOC.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t>Change in Assessed County (CC District) Valuation Since 2015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9114538433452008E-2"/>
          <c:y val="0.12337355278270971"/>
          <c:w val="0.93032992142663673"/>
          <c:h val="0.77478869675997952"/>
        </c:manualLayout>
      </c:layout>
      <c:barChart>
        <c:barDir val="col"/>
        <c:grouping val="clustered"/>
        <c:varyColors val="0"/>
        <c:ser>
          <c:idx val="0"/>
          <c:order val="0"/>
          <c:tx>
            <c:strRef>
              <c:f>'County Vals (2)'!$P$3</c:f>
              <c:strCache>
                <c:ptCount val="1"/>
                <c:pt idx="0">
                  <c:v>$ Chg since 2015</c:v>
                </c:pt>
              </c:strCache>
            </c:strRef>
          </c:tx>
          <c:spPr>
            <a:solidFill>
              <a:schemeClr val="accent1"/>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2-A2A1-455C-BE4E-35E6BF5BD7A7}"/>
              </c:ext>
            </c:extLst>
          </c:dPt>
          <c:dLbls>
            <c:dLbl>
              <c:idx val="0"/>
              <c:layout>
                <c:manualLayout>
                  <c:x val="1.3888975872884372E-2"/>
                  <c:y val="-3.2452844830398946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A1-455C-BE4E-35E6BF5BD7A7}"/>
                </c:ext>
              </c:extLst>
            </c:dLbl>
            <c:dLbl>
              <c:idx val="1"/>
              <c:layout>
                <c:manualLayout>
                  <c:x val="-1.1111111111111112E-2"/>
                  <c:y val="-2.91514788227131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A1-455C-BE4E-35E6BF5BD7A7}"/>
                </c:ext>
              </c:extLst>
            </c:dLbl>
            <c:dLbl>
              <c:idx val="2"/>
              <c:layout>
                <c:manualLayout>
                  <c:x val="-9.4076313265163773E-17"/>
                  <c:y val="-5.8900421603327547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A1-455C-BE4E-35E6BF5BD7A7}"/>
                </c:ext>
              </c:extLst>
            </c:dLbl>
            <c:dLbl>
              <c:idx val="3"/>
              <c:layout>
                <c:manualLayout>
                  <c:x val="-2.7778759855146395E-3"/>
                  <c:y val="-8.2427080672531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2A1-455C-BE4E-35E6BF5BD7A7}"/>
                </c:ext>
              </c:extLst>
            </c:dLbl>
            <c:dLbl>
              <c:idx val="4"/>
              <c:layout>
                <c:manualLayout>
                  <c:x val="-9.4076313265163773E-17"/>
                  <c:y val="-1.95281440723477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2A1-455C-BE4E-35E6BF5BD7A7}"/>
                </c:ext>
              </c:extLst>
            </c:dLbl>
            <c:dLbl>
              <c:idx val="5"/>
              <c:layout>
                <c:manualLayout>
                  <c:x val="-9.4076313265163773E-17"/>
                  <c:y val="-2.6712713913791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2A1-455C-BE4E-35E6BF5BD7A7}"/>
                </c:ext>
              </c:extLst>
            </c:dLbl>
            <c:dLbl>
              <c:idx val="6"/>
              <c:layout>
                <c:manualLayout>
                  <c:x val="1.3298174495713852E-3"/>
                  <c:y val="-1.0997172174917557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2A1-455C-BE4E-35E6BF5BD7A7}"/>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'County Vals (2)'!$A$4:$A$10</c:f>
              <c:strCache>
                <c:ptCount val="7"/>
                <c:pt idx="0">
                  <c:v>Fremont</c:v>
                </c:pt>
                <c:pt idx="1">
                  <c:v>Goshen</c:v>
                </c:pt>
                <c:pt idx="2">
                  <c:v>Laramie</c:v>
                </c:pt>
                <c:pt idx="3">
                  <c:v>Natrona</c:v>
                </c:pt>
                <c:pt idx="4">
                  <c:v>Park</c:v>
                </c:pt>
                <c:pt idx="5">
                  <c:v>Sheridan</c:v>
                </c:pt>
                <c:pt idx="6">
                  <c:v>Sweetwater</c:v>
                </c:pt>
              </c:strCache>
            </c:strRef>
          </c:cat>
          <c:val>
            <c:numRef>
              <c:f>'County Vals (2)'!$P$4:$P$10</c:f>
              <c:numCache>
                <c:formatCode>_("$"* #,##0_);_("$"* \(#,##0\);_("$"* "-"??_);_(@_)</c:formatCode>
                <c:ptCount val="7"/>
                <c:pt idx="0">
                  <c:v>-65554046</c:v>
                </c:pt>
                <c:pt idx="1">
                  <c:v>126928626</c:v>
                </c:pt>
                <c:pt idx="2">
                  <c:v>1403755938</c:v>
                </c:pt>
                <c:pt idx="3">
                  <c:v>139662140</c:v>
                </c:pt>
                <c:pt idx="4">
                  <c:v>130575642</c:v>
                </c:pt>
                <c:pt idx="5">
                  <c:v>322349643</c:v>
                </c:pt>
                <c:pt idx="6">
                  <c:v>-304078027</c:v>
                </c:pt>
              </c:numCache>
            </c:numRef>
          </c:val>
          <c:extLst>
            <c:ext xmlns:c16="http://schemas.microsoft.com/office/drawing/2014/chart" uri="{C3380CC4-5D6E-409C-BE32-E72D297353CC}">
              <c16:uniqueId val="{00000007-A2A1-455C-BE4E-35E6BF5BD7A7}"/>
            </c:ext>
          </c:extLst>
        </c:ser>
        <c:dLbls>
          <c:showLegendKey val="0"/>
          <c:showVal val="0"/>
          <c:showCatName val="0"/>
          <c:showSerName val="0"/>
          <c:showPercent val="0"/>
          <c:showBubbleSize val="0"/>
        </c:dLbls>
        <c:gapWidth val="219"/>
        <c:overlap val="-27"/>
        <c:axId val="1575408336"/>
        <c:axId val="1575409776"/>
      </c:barChart>
      <c:catAx>
        <c:axId val="15754083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575409776"/>
        <c:crosses val="autoZero"/>
        <c:auto val="1"/>
        <c:lblAlgn val="ctr"/>
        <c:lblOffset val="300"/>
        <c:noMultiLvlLbl val="0"/>
      </c:catAx>
      <c:valAx>
        <c:axId val="1575409776"/>
        <c:scaling>
          <c:orientation val="minMax"/>
        </c:scaling>
        <c:delete val="1"/>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crossAx val="1575408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All High School Student</a:t>
            </a:r>
            <a:r>
              <a:rPr lang="en-US" sz="1800" b="1" baseline="0"/>
              <a:t> Enrollments</a:t>
            </a:r>
            <a:br>
              <a:rPr lang="en-US" sz="1800" b="1"/>
            </a:br>
            <a:r>
              <a:rPr lang="en-US" sz="1400" b="1"/>
              <a:t>12 Month Unduplicated</a:t>
            </a:r>
            <a:r>
              <a:rPr lang="en-US" sz="1400" b="1" baseline="0"/>
              <a:t> Headcount</a:t>
            </a:r>
            <a:endParaRPr lang="en-US" sz="14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'HS Enrollment Trends'!$A$2</c:f>
              <c:strCache>
                <c:ptCount val="1"/>
                <c:pt idx="0">
                  <c:v>High School Students</c:v>
                </c:pt>
              </c:strCache>
            </c:strRef>
          </c:tx>
          <c:spPr>
            <a:ln w="28575" cap="rnd">
              <a:solidFill>
                <a:schemeClr val="accent1"/>
              </a:solidFill>
              <a:round/>
            </a:ln>
            <a:effectLst/>
          </c:spPr>
          <c:marker>
            <c:symbol val="circle"/>
            <c:size val="8"/>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'HS Enrollment Trends'!$B$1:$K$1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'HS Enrollment Trends'!$B$2:$K$2</c:f>
              <c:numCache>
                <c:formatCode>#,##0</c:formatCode>
                <c:ptCount val="10"/>
                <c:pt idx="0" formatCode="General">
                  <c:v>992</c:v>
                </c:pt>
                <c:pt idx="1">
                  <c:v>1087</c:v>
                </c:pt>
                <c:pt idx="2">
                  <c:v>1605</c:v>
                </c:pt>
                <c:pt idx="3">
                  <c:v>1726</c:v>
                </c:pt>
                <c:pt idx="4">
                  <c:v>1794</c:v>
                </c:pt>
                <c:pt idx="5">
                  <c:v>1502</c:v>
                </c:pt>
                <c:pt idx="6">
                  <c:v>1648</c:v>
                </c:pt>
                <c:pt idx="7">
                  <c:v>1527</c:v>
                </c:pt>
                <c:pt idx="8">
                  <c:v>1704</c:v>
                </c:pt>
                <c:pt idx="9">
                  <c:v>1968</c:v>
                </c:pt>
              </c:numCache>
            </c:numRef>
          </c:val>
          <c:smooth val="0"/>
          <c:extLst>
            <c:ext xmlns:c16="http://schemas.microsoft.com/office/drawing/2014/chart" uri="{C3380CC4-5D6E-409C-BE32-E72D297353CC}">
              <c16:uniqueId val="{00000000-BF85-4EED-99F8-B049B38B897A}"/>
            </c:ext>
          </c:extLst>
        </c:ser>
        <c:dLbls>
          <c:showLegendKey val="0"/>
          <c:showVal val="0"/>
          <c:showCatName val="0"/>
          <c:showSerName val="0"/>
          <c:showPercent val="0"/>
          <c:showBubbleSize val="0"/>
        </c:dLbls>
        <c:marker val="1"/>
        <c:smooth val="0"/>
        <c:axId val="1131250799"/>
        <c:axId val="1131257519"/>
      </c:lineChart>
      <c:catAx>
        <c:axId val="1131250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131257519"/>
        <c:crosses val="autoZero"/>
        <c:auto val="1"/>
        <c:lblAlgn val="ctr"/>
        <c:lblOffset val="100"/>
        <c:noMultiLvlLbl val="0"/>
      </c:catAx>
      <c:valAx>
        <c:axId val="1131257519"/>
        <c:scaling>
          <c:orientation val="minMax"/>
          <c:min val="7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312507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Percent of Wyoming</a:t>
            </a:r>
            <a:r>
              <a:rPr lang="en-US" sz="1800" b="1" baseline="0"/>
              <a:t> Community College Successful Course Completions</a:t>
            </a:r>
            <a:endParaRPr lang="en-US" sz="1800" b="1"/>
          </a:p>
        </c:rich>
      </c:tx>
      <c:layout>
        <c:manualLayout>
          <c:xMode val="edge"/>
          <c:yMode val="edge"/>
          <c:x val="0.13238672513548733"/>
          <c:y val="2.7777777777777779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3"/>
            <c:invertIfNegative val="0"/>
            <c:bubble3D val="0"/>
            <c:spPr>
              <a:solidFill>
                <a:srgbClr val="FFC000"/>
              </a:solidFill>
              <a:ln>
                <a:noFill/>
              </a:ln>
              <a:effectLst/>
            </c:spPr>
            <c:extLst>
              <c:ext xmlns:c16="http://schemas.microsoft.com/office/drawing/2014/chart" uri="{C3380CC4-5D6E-409C-BE32-E72D297353CC}">
                <c16:uniqueId val="{00000001-6588-42E8-9096-B200741D3269}"/>
              </c:ext>
            </c:extLst>
          </c:dPt>
          <c:dLbls>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588-42E8-9096-B200741D326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('2026-2027 - July 2025 (FY26)'!$B$2,'2026-2027 - July 2025 (FY26)'!$C$2,'2026-2027 - July 2025 (FY26)'!$D$2,'2026-2027 - July 2025 (FY26)'!$E$2,'2026-2027 - July 2025 (FY26)'!$F$2,'2026-2027 - July 2025 (FY26)'!$G$2,'2026-2027 - July 2025 (FY26)'!$H$2)</c:f>
              <c:strCache>
                <c:ptCount val="7"/>
                <c:pt idx="0">
                  <c:v>Casper</c:v>
                </c:pt>
                <c:pt idx="1">
                  <c:v>Central</c:v>
                </c:pt>
                <c:pt idx="2">
                  <c:v>Eastern</c:v>
                </c:pt>
                <c:pt idx="3">
                  <c:v>Laramie Co.</c:v>
                </c:pt>
                <c:pt idx="4">
                  <c:v>Northwest</c:v>
                </c:pt>
                <c:pt idx="5">
                  <c:v>Northern</c:v>
                </c:pt>
                <c:pt idx="6">
                  <c:v>Western</c:v>
                </c:pt>
              </c:strCache>
            </c:strRef>
          </c:cat>
          <c:val>
            <c:numRef>
              <c:f>('2026-2027 - July 2025 (FY26)'!$B$84,'2026-2027 - July 2025 (FY26)'!$C$84,'2026-2027 - July 2025 (FY26)'!$D$84,'2026-2027 - July 2025 (FY26)'!$E$84,'2026-2027 - July 2025 (FY26)'!$F$84,'2026-2027 - July 2025 (FY26)'!$G$84,'2026-2027 - July 2025 (FY26)'!$H$84)</c:f>
              <c:numCache>
                <c:formatCode>0.00%</c:formatCode>
                <c:ptCount val="7"/>
                <c:pt idx="0">
                  <c:v>0.20507909363368043</c:v>
                </c:pt>
                <c:pt idx="1">
                  <c:v>9.6956963324763223E-2</c:v>
                </c:pt>
                <c:pt idx="2">
                  <c:v>7.8858267668783885E-2</c:v>
                </c:pt>
                <c:pt idx="3">
                  <c:v>0.23148601281748227</c:v>
                </c:pt>
                <c:pt idx="4">
                  <c:v>8.5636120408924502E-2</c:v>
                </c:pt>
                <c:pt idx="5">
                  <c:v>0.17564680333783095</c:v>
                </c:pt>
                <c:pt idx="6">
                  <c:v>0.1263367388085346</c:v>
                </c:pt>
              </c:numCache>
            </c:numRef>
          </c:val>
          <c:extLst>
            <c:ext xmlns:c16="http://schemas.microsoft.com/office/drawing/2014/chart" uri="{C3380CC4-5D6E-409C-BE32-E72D297353CC}">
              <c16:uniqueId val="{00000000-6588-42E8-9096-B200741D3269}"/>
            </c:ext>
          </c:extLst>
        </c:ser>
        <c:dLbls>
          <c:showLegendKey val="0"/>
          <c:showVal val="0"/>
          <c:showCatName val="0"/>
          <c:showSerName val="0"/>
          <c:showPercent val="0"/>
          <c:showBubbleSize val="0"/>
        </c:dLbls>
        <c:gapWidth val="219"/>
        <c:overlap val="-27"/>
        <c:axId val="762915008"/>
        <c:axId val="762920768"/>
      </c:barChart>
      <c:catAx>
        <c:axId val="76291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62920768"/>
        <c:crosses val="autoZero"/>
        <c:auto val="1"/>
        <c:lblAlgn val="ctr"/>
        <c:lblOffset val="100"/>
        <c:noMultiLvlLbl val="0"/>
      </c:catAx>
      <c:valAx>
        <c:axId val="76292076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762915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i="0" u="none" strike="noStrike" baseline="0">
                <a:effectLst/>
              </a:rPr>
              <a:t>Credentials Awarded by Year and Type</a:t>
            </a:r>
            <a:endParaRPr lang="en-US" sz="2000" b="1"/>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2705746462604677E-2"/>
          <c:y val="0.11532628323186989"/>
          <c:w val="0.79237054940757301"/>
          <c:h val="0.81744041407555945"/>
        </c:manualLayout>
      </c:layout>
      <c:barChart>
        <c:barDir val="col"/>
        <c:grouping val="stacked"/>
        <c:varyColors val="0"/>
        <c:ser>
          <c:idx val="0"/>
          <c:order val="0"/>
          <c:tx>
            <c:strRef>
              <c:f>'Credentials by Type by Year'!$A$2</c:f>
              <c:strCache>
                <c:ptCount val="1"/>
                <c:pt idx="0">
                  <c:v>Bachelor of Applied Science</c:v>
                </c:pt>
              </c:strCache>
            </c:strRef>
          </c:tx>
          <c:spPr>
            <a:solidFill>
              <a:schemeClr val="accent1"/>
            </a:solidFill>
            <a:ln>
              <a:noFill/>
            </a:ln>
            <a:effectLst/>
          </c:spPr>
          <c:invertIfNegative val="0"/>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6BE-4B5F-848D-734BD481EA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Type by Year'!$B$1:$K$1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Type by Year'!$B$2:$K$2</c:f>
              <c:numCache>
                <c:formatCode>General</c:formatCode>
                <c:ptCount val="10"/>
                <c:pt idx="6">
                  <c:v>4</c:v>
                </c:pt>
                <c:pt idx="7">
                  <c:v>14</c:v>
                </c:pt>
                <c:pt idx="8">
                  <c:v>24</c:v>
                </c:pt>
                <c:pt idx="9">
                  <c:v>21</c:v>
                </c:pt>
              </c:numCache>
            </c:numRef>
          </c:val>
          <c:extLst>
            <c:ext xmlns:c16="http://schemas.microsoft.com/office/drawing/2014/chart" uri="{C3380CC4-5D6E-409C-BE32-E72D297353CC}">
              <c16:uniqueId val="{00000000-86BE-4B5F-848D-734BD481EA2E}"/>
            </c:ext>
          </c:extLst>
        </c:ser>
        <c:ser>
          <c:idx val="1"/>
          <c:order val="1"/>
          <c:tx>
            <c:strRef>
              <c:f>'Credentials by Type by Year'!$A$3</c:f>
              <c:strCache>
                <c:ptCount val="1"/>
                <c:pt idx="0">
                  <c:v>Associate Degree in Nursing</c:v>
                </c:pt>
              </c:strCache>
            </c:strRef>
          </c:tx>
          <c:spPr>
            <a:solidFill>
              <a:schemeClr val="accent2"/>
            </a:solidFill>
            <a:ln>
              <a:noFill/>
            </a:ln>
            <a:effectLst/>
          </c:spPr>
          <c:invertIfNegative val="0"/>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6BE-4B5F-848D-734BD481EA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Type by Year'!$B$1:$K$1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Type by Year'!$B$3:$K$3</c:f>
              <c:numCache>
                <c:formatCode>General</c:formatCode>
                <c:ptCount val="10"/>
                <c:pt idx="2">
                  <c:v>31</c:v>
                </c:pt>
                <c:pt idx="3">
                  <c:v>77</c:v>
                </c:pt>
                <c:pt idx="4">
                  <c:v>72</c:v>
                </c:pt>
                <c:pt idx="5">
                  <c:v>61</c:v>
                </c:pt>
                <c:pt idx="6">
                  <c:v>56</c:v>
                </c:pt>
                <c:pt idx="7">
                  <c:v>48</c:v>
                </c:pt>
                <c:pt idx="8">
                  <c:v>70</c:v>
                </c:pt>
                <c:pt idx="9">
                  <c:v>65</c:v>
                </c:pt>
              </c:numCache>
            </c:numRef>
          </c:val>
          <c:extLst>
            <c:ext xmlns:c16="http://schemas.microsoft.com/office/drawing/2014/chart" uri="{C3380CC4-5D6E-409C-BE32-E72D297353CC}">
              <c16:uniqueId val="{00000001-86BE-4B5F-848D-734BD481EA2E}"/>
            </c:ext>
          </c:extLst>
        </c:ser>
        <c:ser>
          <c:idx val="2"/>
          <c:order val="2"/>
          <c:tx>
            <c:strRef>
              <c:f>'Credentials by Type by Year'!$A$4</c:f>
              <c:strCache>
                <c:ptCount val="1"/>
                <c:pt idx="0">
                  <c:v>Associate of Applied Science</c:v>
                </c:pt>
              </c:strCache>
            </c:strRef>
          </c:tx>
          <c:spPr>
            <a:solidFill>
              <a:schemeClr val="accent3"/>
            </a:solidFill>
            <a:ln>
              <a:noFill/>
            </a:ln>
            <a:effectLst/>
          </c:spPr>
          <c:invertIfNegative val="0"/>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6BE-4B5F-848D-734BD481EA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Type by Year'!$B$1:$K$1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Type by Year'!$B$4:$K$4</c:f>
              <c:numCache>
                <c:formatCode>General</c:formatCode>
                <c:ptCount val="10"/>
                <c:pt idx="0">
                  <c:v>213</c:v>
                </c:pt>
                <c:pt idx="1">
                  <c:v>232</c:v>
                </c:pt>
                <c:pt idx="2">
                  <c:v>238</c:v>
                </c:pt>
                <c:pt idx="3">
                  <c:v>176</c:v>
                </c:pt>
                <c:pt idx="4">
                  <c:v>179</c:v>
                </c:pt>
                <c:pt idx="5">
                  <c:v>154</c:v>
                </c:pt>
                <c:pt idx="6">
                  <c:v>154</c:v>
                </c:pt>
                <c:pt idx="7">
                  <c:v>154</c:v>
                </c:pt>
                <c:pt idx="8">
                  <c:v>140</c:v>
                </c:pt>
                <c:pt idx="9">
                  <c:v>187</c:v>
                </c:pt>
              </c:numCache>
            </c:numRef>
          </c:val>
          <c:extLst>
            <c:ext xmlns:c16="http://schemas.microsoft.com/office/drawing/2014/chart" uri="{C3380CC4-5D6E-409C-BE32-E72D297353CC}">
              <c16:uniqueId val="{00000002-86BE-4B5F-848D-734BD481EA2E}"/>
            </c:ext>
          </c:extLst>
        </c:ser>
        <c:ser>
          <c:idx val="3"/>
          <c:order val="3"/>
          <c:tx>
            <c:strRef>
              <c:f>'Credentials by Type by Year'!$A$5</c:f>
              <c:strCache>
                <c:ptCount val="1"/>
                <c:pt idx="0">
                  <c:v>Associate of Arts</c:v>
                </c:pt>
              </c:strCache>
            </c:strRef>
          </c:tx>
          <c:spPr>
            <a:solidFill>
              <a:schemeClr val="accent4"/>
            </a:solidFill>
            <a:ln>
              <a:noFill/>
            </a:ln>
            <a:effectLst/>
          </c:spPr>
          <c:invertIfNegative val="0"/>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6BE-4B5F-848D-734BD481EA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Type by Year'!$B$1:$K$1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Type by Year'!$B$5:$K$5</c:f>
              <c:numCache>
                <c:formatCode>General</c:formatCode>
                <c:ptCount val="10"/>
                <c:pt idx="0">
                  <c:v>216</c:v>
                </c:pt>
                <c:pt idx="1">
                  <c:v>168</c:v>
                </c:pt>
                <c:pt idx="2">
                  <c:v>139</c:v>
                </c:pt>
                <c:pt idx="3">
                  <c:v>149</c:v>
                </c:pt>
                <c:pt idx="4">
                  <c:v>147</c:v>
                </c:pt>
                <c:pt idx="5">
                  <c:v>156</c:v>
                </c:pt>
                <c:pt idx="6">
                  <c:v>113</c:v>
                </c:pt>
                <c:pt idx="7">
                  <c:v>86</c:v>
                </c:pt>
                <c:pt idx="8">
                  <c:v>82</c:v>
                </c:pt>
                <c:pt idx="9">
                  <c:v>89</c:v>
                </c:pt>
              </c:numCache>
            </c:numRef>
          </c:val>
          <c:extLst>
            <c:ext xmlns:c16="http://schemas.microsoft.com/office/drawing/2014/chart" uri="{C3380CC4-5D6E-409C-BE32-E72D297353CC}">
              <c16:uniqueId val="{00000003-86BE-4B5F-848D-734BD481EA2E}"/>
            </c:ext>
          </c:extLst>
        </c:ser>
        <c:ser>
          <c:idx val="4"/>
          <c:order val="4"/>
          <c:tx>
            <c:strRef>
              <c:f>'Credentials by Type by Year'!$A$6</c:f>
              <c:strCache>
                <c:ptCount val="1"/>
                <c:pt idx="0">
                  <c:v>Associate of Science</c:v>
                </c:pt>
              </c:strCache>
            </c:strRef>
          </c:tx>
          <c:spPr>
            <a:solidFill>
              <a:schemeClr val="accent5"/>
            </a:solidFill>
            <a:ln>
              <a:noFill/>
            </a:ln>
            <a:effectLst/>
          </c:spPr>
          <c:invertIfNegative val="0"/>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6BE-4B5F-848D-734BD481EA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Type by Year'!$B$1:$K$1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Type by Year'!$B$6:$K$6</c:f>
              <c:numCache>
                <c:formatCode>General</c:formatCode>
                <c:ptCount val="10"/>
                <c:pt idx="0">
                  <c:v>115</c:v>
                </c:pt>
                <c:pt idx="1">
                  <c:v>119</c:v>
                </c:pt>
                <c:pt idx="2">
                  <c:v>145</c:v>
                </c:pt>
                <c:pt idx="3">
                  <c:v>117</c:v>
                </c:pt>
                <c:pt idx="4">
                  <c:v>139</c:v>
                </c:pt>
                <c:pt idx="5">
                  <c:v>138</c:v>
                </c:pt>
                <c:pt idx="6">
                  <c:v>122</c:v>
                </c:pt>
                <c:pt idx="7">
                  <c:v>157</c:v>
                </c:pt>
                <c:pt idx="8">
                  <c:v>149</c:v>
                </c:pt>
                <c:pt idx="9">
                  <c:v>161</c:v>
                </c:pt>
              </c:numCache>
            </c:numRef>
          </c:val>
          <c:extLst>
            <c:ext xmlns:c16="http://schemas.microsoft.com/office/drawing/2014/chart" uri="{C3380CC4-5D6E-409C-BE32-E72D297353CC}">
              <c16:uniqueId val="{00000004-86BE-4B5F-848D-734BD481EA2E}"/>
            </c:ext>
          </c:extLst>
        </c:ser>
        <c:ser>
          <c:idx val="5"/>
          <c:order val="5"/>
          <c:tx>
            <c:strRef>
              <c:f>'Credentials by Type by Year'!$A$7</c:f>
              <c:strCache>
                <c:ptCount val="1"/>
                <c:pt idx="0">
                  <c:v>Certificate of Completion</c:v>
                </c:pt>
              </c:strCache>
            </c:strRef>
          </c:tx>
          <c:spPr>
            <a:solidFill>
              <a:schemeClr val="accent6"/>
            </a:solidFill>
            <a:ln>
              <a:noFill/>
            </a:ln>
            <a:effectLst/>
          </c:spPr>
          <c:invertIfNegative val="0"/>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6BE-4B5F-848D-734BD481EA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Type by Year'!$B$1:$K$1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Type by Year'!$B$7:$K$7</c:f>
              <c:numCache>
                <c:formatCode>General</c:formatCode>
                <c:ptCount val="10"/>
                <c:pt idx="0">
                  <c:v>151</c:v>
                </c:pt>
                <c:pt idx="1">
                  <c:v>88</c:v>
                </c:pt>
                <c:pt idx="2">
                  <c:v>75</c:v>
                </c:pt>
                <c:pt idx="3">
                  <c:v>79</c:v>
                </c:pt>
                <c:pt idx="4">
                  <c:v>64</c:v>
                </c:pt>
                <c:pt idx="5">
                  <c:v>60</c:v>
                </c:pt>
                <c:pt idx="6">
                  <c:v>43</c:v>
                </c:pt>
                <c:pt idx="7">
                  <c:v>74</c:v>
                </c:pt>
                <c:pt idx="8">
                  <c:v>84</c:v>
                </c:pt>
                <c:pt idx="9">
                  <c:v>98</c:v>
                </c:pt>
              </c:numCache>
            </c:numRef>
          </c:val>
          <c:extLst>
            <c:ext xmlns:c16="http://schemas.microsoft.com/office/drawing/2014/chart" uri="{C3380CC4-5D6E-409C-BE32-E72D297353CC}">
              <c16:uniqueId val="{00000005-86BE-4B5F-848D-734BD481EA2E}"/>
            </c:ext>
          </c:extLst>
        </c:ser>
        <c:ser>
          <c:idx val="6"/>
          <c:order val="6"/>
          <c:tx>
            <c:strRef>
              <c:f>'Credentials by Type by Year'!$A$8</c:f>
              <c:strCache>
                <c:ptCount val="1"/>
                <c:pt idx="0">
                  <c:v>Credit Certificate</c:v>
                </c:pt>
              </c:strCache>
            </c:strRef>
          </c:tx>
          <c:spPr>
            <a:solidFill>
              <a:schemeClr val="accent1">
                <a:lumMod val="60000"/>
              </a:schemeClr>
            </a:solidFill>
            <a:ln>
              <a:noFill/>
            </a:ln>
            <a:effectLst/>
          </c:spPr>
          <c:invertIfNegative val="0"/>
          <c:cat>
            <c:strRef>
              <c:f>'Credentials by Type by Year'!$B$1:$K$1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Type by Year'!$B$8:$K$8</c:f>
              <c:numCache>
                <c:formatCode>General</c:formatCode>
                <c:ptCount val="10"/>
                <c:pt idx="1">
                  <c:v>5</c:v>
                </c:pt>
                <c:pt idx="2">
                  <c:v>8</c:v>
                </c:pt>
                <c:pt idx="7">
                  <c:v>15</c:v>
                </c:pt>
              </c:numCache>
            </c:numRef>
          </c:val>
          <c:extLst>
            <c:ext xmlns:c16="http://schemas.microsoft.com/office/drawing/2014/chart" uri="{C3380CC4-5D6E-409C-BE32-E72D297353CC}">
              <c16:uniqueId val="{00000006-86BE-4B5F-848D-734BD481EA2E}"/>
            </c:ext>
          </c:extLst>
        </c:ser>
        <c:ser>
          <c:idx val="7"/>
          <c:order val="7"/>
          <c:tx>
            <c:strRef>
              <c:f>'Credentials by Type by Year'!$A$9</c:f>
              <c:strCache>
                <c:ptCount val="1"/>
                <c:pt idx="0">
                  <c:v>Credit Diploma</c:v>
                </c:pt>
              </c:strCache>
            </c:strRef>
          </c:tx>
          <c:spPr>
            <a:solidFill>
              <a:schemeClr val="accent2">
                <a:lumMod val="60000"/>
              </a:schemeClr>
            </a:solidFill>
            <a:ln>
              <a:noFill/>
            </a:ln>
            <a:effectLst/>
          </c:spPr>
          <c:invertIfNegative val="0"/>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6BE-4B5F-848D-734BD481EA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Type by Year'!$B$1:$K$1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Type by Year'!$B$9:$K$9</c:f>
              <c:numCache>
                <c:formatCode>General</c:formatCode>
                <c:ptCount val="10"/>
                <c:pt idx="0">
                  <c:v>116</c:v>
                </c:pt>
                <c:pt idx="1">
                  <c:v>117</c:v>
                </c:pt>
                <c:pt idx="2">
                  <c:v>178</c:v>
                </c:pt>
                <c:pt idx="3">
                  <c:v>191</c:v>
                </c:pt>
                <c:pt idx="4">
                  <c:v>146</c:v>
                </c:pt>
                <c:pt idx="5">
                  <c:v>159</c:v>
                </c:pt>
                <c:pt idx="6">
                  <c:v>249</c:v>
                </c:pt>
                <c:pt idx="7">
                  <c:v>221</c:v>
                </c:pt>
                <c:pt idx="8">
                  <c:v>295</c:v>
                </c:pt>
                <c:pt idx="9">
                  <c:v>355</c:v>
                </c:pt>
              </c:numCache>
            </c:numRef>
          </c:val>
          <c:extLst>
            <c:ext xmlns:c16="http://schemas.microsoft.com/office/drawing/2014/chart" uri="{C3380CC4-5D6E-409C-BE32-E72D297353CC}">
              <c16:uniqueId val="{00000007-86BE-4B5F-848D-734BD481EA2E}"/>
            </c:ext>
          </c:extLst>
        </c:ser>
        <c:dLbls>
          <c:showLegendKey val="0"/>
          <c:showVal val="0"/>
          <c:showCatName val="0"/>
          <c:showSerName val="0"/>
          <c:showPercent val="0"/>
          <c:showBubbleSize val="0"/>
        </c:dLbls>
        <c:gapWidth val="150"/>
        <c:overlap val="100"/>
        <c:axId val="1138458000"/>
        <c:axId val="1138456080"/>
      </c:barChart>
      <c:lineChart>
        <c:grouping val="standard"/>
        <c:varyColors val="0"/>
        <c:ser>
          <c:idx val="8"/>
          <c:order val="8"/>
          <c:tx>
            <c:strRef>
              <c:f>'Credentials by Type by Year'!$A$10</c:f>
              <c:strCache>
                <c:ptCount val="1"/>
                <c:pt idx="0">
                  <c:v>Total</c:v>
                </c:pt>
              </c:strCache>
            </c:strRef>
          </c:tx>
          <c:spPr>
            <a:ln w="28575" cap="rnd">
              <a:solidFill>
                <a:srgbClr val="FF0000"/>
              </a:solidFill>
              <a:round/>
            </a:ln>
            <a:effectLst/>
          </c:spPr>
          <c:marker>
            <c:symbol val="circle"/>
            <c:size val="7"/>
            <c:spPr>
              <a:solidFill>
                <a:srgbClr val="FF0000"/>
              </a:solidFill>
              <a:ln w="9525">
                <a:solidFill>
                  <a:srgbClr val="FF0000">
                    <a:alpha val="96000"/>
                  </a:srgb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Type by Year'!$B$1:$K$1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Type by Year'!$B$10:$K$10</c:f>
              <c:numCache>
                <c:formatCode>General</c:formatCode>
                <c:ptCount val="10"/>
                <c:pt idx="0">
                  <c:v>811</c:v>
                </c:pt>
                <c:pt idx="1">
                  <c:v>729</c:v>
                </c:pt>
                <c:pt idx="2">
                  <c:v>814</c:v>
                </c:pt>
                <c:pt idx="3">
                  <c:v>789</c:v>
                </c:pt>
                <c:pt idx="4">
                  <c:v>747</c:v>
                </c:pt>
                <c:pt idx="5">
                  <c:v>728</c:v>
                </c:pt>
                <c:pt idx="6">
                  <c:v>741</c:v>
                </c:pt>
                <c:pt idx="7">
                  <c:v>769</c:v>
                </c:pt>
                <c:pt idx="8">
                  <c:v>844</c:v>
                </c:pt>
                <c:pt idx="9">
                  <c:v>976</c:v>
                </c:pt>
              </c:numCache>
            </c:numRef>
          </c:val>
          <c:smooth val="0"/>
          <c:extLst>
            <c:ext xmlns:c16="http://schemas.microsoft.com/office/drawing/2014/chart" uri="{C3380CC4-5D6E-409C-BE32-E72D297353CC}">
              <c16:uniqueId val="{00000008-86BE-4B5F-848D-734BD481EA2E}"/>
            </c:ext>
          </c:extLst>
        </c:ser>
        <c:dLbls>
          <c:showLegendKey val="0"/>
          <c:showVal val="0"/>
          <c:showCatName val="0"/>
          <c:showSerName val="0"/>
          <c:showPercent val="0"/>
          <c:showBubbleSize val="0"/>
        </c:dLbls>
        <c:marker val="1"/>
        <c:smooth val="0"/>
        <c:axId val="1138458000"/>
        <c:axId val="1138456080"/>
      </c:lineChart>
      <c:catAx>
        <c:axId val="113845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138456080"/>
        <c:crosses val="autoZero"/>
        <c:auto val="1"/>
        <c:lblAlgn val="ctr"/>
        <c:lblOffset val="100"/>
        <c:noMultiLvlLbl val="0"/>
      </c:catAx>
      <c:valAx>
        <c:axId val="1138456080"/>
        <c:scaling>
          <c:orientation val="minMax"/>
          <c:max val="1000"/>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38458000"/>
        <c:crosses val="autoZero"/>
        <c:crossBetween val="between"/>
      </c:valAx>
      <c:spPr>
        <a:noFill/>
        <a:ln>
          <a:noFill/>
        </a:ln>
        <a:effectLst/>
      </c:spPr>
    </c:plotArea>
    <c:legend>
      <c:legendPos val="r"/>
      <c:layout>
        <c:manualLayout>
          <c:xMode val="edge"/>
          <c:yMode val="edge"/>
          <c:x val="0.81316177089183517"/>
          <c:y val="0.32689884132119473"/>
          <c:w val="0.18683822910816483"/>
          <c:h val="0.4225802111922746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Grduates and Credentials Awarded by Year</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4466548359227281E-2"/>
          <c:y val="4.6329353982622459E-2"/>
          <c:w val="0.97106690328154543"/>
          <c:h val="0.81931756980746917"/>
        </c:manualLayout>
      </c:layout>
      <c:lineChart>
        <c:grouping val="standard"/>
        <c:varyColors val="0"/>
        <c:ser>
          <c:idx val="0"/>
          <c:order val="0"/>
          <c:tx>
            <c:strRef>
              <c:f>'Graduates by Year'!$B$1</c:f>
              <c:strCache>
                <c:ptCount val="1"/>
                <c:pt idx="0">
                  <c:v>Credentials Awarded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'Graduates by Year'!$A$2:$A$11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'Graduates by Year'!$B$2:$B$11</c:f>
              <c:numCache>
                <c:formatCode>General</c:formatCode>
                <c:ptCount val="10"/>
                <c:pt idx="0">
                  <c:v>811</c:v>
                </c:pt>
                <c:pt idx="1">
                  <c:v>729</c:v>
                </c:pt>
                <c:pt idx="2">
                  <c:v>814</c:v>
                </c:pt>
                <c:pt idx="3">
                  <c:v>789</c:v>
                </c:pt>
                <c:pt idx="4">
                  <c:v>747</c:v>
                </c:pt>
                <c:pt idx="5">
                  <c:v>728</c:v>
                </c:pt>
                <c:pt idx="6">
                  <c:v>756</c:v>
                </c:pt>
                <c:pt idx="7">
                  <c:v>754</c:v>
                </c:pt>
                <c:pt idx="8">
                  <c:v>844</c:v>
                </c:pt>
                <c:pt idx="9">
                  <c:v>976</c:v>
                </c:pt>
              </c:numCache>
            </c:numRef>
          </c:val>
          <c:smooth val="0"/>
          <c:extLst>
            <c:ext xmlns:c16="http://schemas.microsoft.com/office/drawing/2014/chart" uri="{C3380CC4-5D6E-409C-BE32-E72D297353CC}">
              <c16:uniqueId val="{00000000-B775-4666-B851-B99AABD553F0}"/>
            </c:ext>
          </c:extLst>
        </c:ser>
        <c:ser>
          <c:idx val="1"/>
          <c:order val="1"/>
          <c:tx>
            <c:strRef>
              <c:f>'Graduates by Year'!$C$1</c:f>
              <c:strCache>
                <c:ptCount val="1"/>
                <c:pt idx="0">
                  <c:v>No. of Graduates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'Graduates by Year'!$A$2:$A$11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'Graduates by Year'!$C$2:$C$11</c:f>
              <c:numCache>
                <c:formatCode>General</c:formatCode>
                <c:ptCount val="10"/>
                <c:pt idx="0">
                  <c:v>748</c:v>
                </c:pt>
                <c:pt idx="1">
                  <c:v>665</c:v>
                </c:pt>
                <c:pt idx="2">
                  <c:v>713</c:v>
                </c:pt>
                <c:pt idx="3">
                  <c:v>687</c:v>
                </c:pt>
                <c:pt idx="4">
                  <c:v>659</c:v>
                </c:pt>
                <c:pt idx="5">
                  <c:v>647</c:v>
                </c:pt>
                <c:pt idx="6">
                  <c:v>645</c:v>
                </c:pt>
                <c:pt idx="7">
                  <c:v>653</c:v>
                </c:pt>
                <c:pt idx="8">
                  <c:v>718</c:v>
                </c:pt>
                <c:pt idx="9">
                  <c:v>795</c:v>
                </c:pt>
              </c:numCache>
            </c:numRef>
          </c:val>
          <c:smooth val="0"/>
          <c:extLst>
            <c:ext xmlns:c16="http://schemas.microsoft.com/office/drawing/2014/chart" uri="{C3380CC4-5D6E-409C-BE32-E72D297353CC}">
              <c16:uniqueId val="{00000001-B775-4666-B851-B99AABD553F0}"/>
            </c:ext>
          </c:extLst>
        </c:ser>
        <c:dLbls>
          <c:showLegendKey val="0"/>
          <c:showVal val="0"/>
          <c:showCatName val="0"/>
          <c:showSerName val="0"/>
          <c:showPercent val="0"/>
          <c:showBubbleSize val="0"/>
        </c:dLbls>
        <c:marker val="1"/>
        <c:smooth val="0"/>
        <c:axId val="1152300240"/>
        <c:axId val="1152305040"/>
      </c:lineChart>
      <c:catAx>
        <c:axId val="115230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152305040"/>
        <c:crosses val="autoZero"/>
        <c:auto val="1"/>
        <c:lblAlgn val="ctr"/>
        <c:lblOffset val="100"/>
        <c:noMultiLvlLbl val="0"/>
      </c:catAx>
      <c:valAx>
        <c:axId val="1152305040"/>
        <c:scaling>
          <c:orientation val="minMax"/>
          <c:min val="45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52300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Credentials Awarded by School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2856099934136644E-2"/>
          <c:y val="2.7729611671179603E-2"/>
          <c:w val="0.97428780013172667"/>
          <c:h val="0.84037366367456134"/>
        </c:manualLayout>
      </c:layout>
      <c:lineChart>
        <c:grouping val="standard"/>
        <c:varyColors val="0"/>
        <c:ser>
          <c:idx val="0"/>
          <c:order val="0"/>
          <c:tx>
            <c:strRef>
              <c:f>'Credentials by School'!$A$2</c:f>
              <c:strCache>
                <c:ptCount val="1"/>
                <c:pt idx="0">
                  <c:v>A&amp;S</c:v>
                </c:pt>
              </c:strCache>
            </c:strRef>
          </c:tx>
          <c:spPr>
            <a:ln w="28575" cap="rnd">
              <a:solidFill>
                <a:schemeClr val="accent1"/>
              </a:solidFill>
              <a:round/>
            </a:ln>
            <a:effectLst/>
          </c:spPr>
          <c:marker>
            <c:symbol val="circle"/>
            <c:size val="7"/>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School'!$B$1:$K$1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School'!$B$2:$K$2</c:f>
              <c:numCache>
                <c:formatCode>General</c:formatCode>
                <c:ptCount val="10"/>
                <c:pt idx="0">
                  <c:v>233</c:v>
                </c:pt>
                <c:pt idx="1">
                  <c:v>193</c:v>
                </c:pt>
                <c:pt idx="2">
                  <c:v>195</c:v>
                </c:pt>
                <c:pt idx="3">
                  <c:v>193</c:v>
                </c:pt>
                <c:pt idx="4">
                  <c:v>187</c:v>
                </c:pt>
                <c:pt idx="5">
                  <c:v>214</c:v>
                </c:pt>
                <c:pt idx="6">
                  <c:v>158</c:v>
                </c:pt>
                <c:pt idx="7">
                  <c:v>182</c:v>
                </c:pt>
                <c:pt idx="8">
                  <c:v>185</c:v>
                </c:pt>
                <c:pt idx="9">
                  <c:v>211</c:v>
                </c:pt>
              </c:numCache>
            </c:numRef>
          </c:val>
          <c:smooth val="0"/>
          <c:extLst>
            <c:ext xmlns:c16="http://schemas.microsoft.com/office/drawing/2014/chart" uri="{C3380CC4-5D6E-409C-BE32-E72D297353CC}">
              <c16:uniqueId val="{00000000-13EE-4453-8312-0AD40E6404D5}"/>
            </c:ext>
          </c:extLst>
        </c:ser>
        <c:ser>
          <c:idx val="1"/>
          <c:order val="1"/>
          <c:tx>
            <c:strRef>
              <c:f>'Credentials by School'!$A$3</c:f>
              <c:strCache>
                <c:ptCount val="1"/>
                <c:pt idx="0">
                  <c:v>BATS</c:v>
                </c:pt>
              </c:strCache>
            </c:strRef>
          </c:tx>
          <c:spPr>
            <a:ln w="28575" cap="rnd">
              <a:solidFill>
                <a:schemeClr val="accent2"/>
              </a:solidFill>
              <a:round/>
            </a:ln>
            <a:effectLst/>
          </c:spPr>
          <c:marker>
            <c:symbol val="circle"/>
            <c:size val="7"/>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School'!$B$1:$K$1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School'!$B$3:$K$3</c:f>
              <c:numCache>
                <c:formatCode>General</c:formatCode>
                <c:ptCount val="10"/>
                <c:pt idx="0">
                  <c:v>289</c:v>
                </c:pt>
                <c:pt idx="1">
                  <c:v>253</c:v>
                </c:pt>
                <c:pt idx="2">
                  <c:v>297</c:v>
                </c:pt>
                <c:pt idx="3">
                  <c:v>283</c:v>
                </c:pt>
                <c:pt idx="4">
                  <c:v>269</c:v>
                </c:pt>
                <c:pt idx="5">
                  <c:v>249</c:v>
                </c:pt>
                <c:pt idx="6">
                  <c:v>331</c:v>
                </c:pt>
                <c:pt idx="7">
                  <c:v>303</c:v>
                </c:pt>
                <c:pt idx="8">
                  <c:v>344</c:v>
                </c:pt>
                <c:pt idx="9">
                  <c:v>405</c:v>
                </c:pt>
              </c:numCache>
            </c:numRef>
          </c:val>
          <c:smooth val="0"/>
          <c:extLst>
            <c:ext xmlns:c16="http://schemas.microsoft.com/office/drawing/2014/chart" uri="{C3380CC4-5D6E-409C-BE32-E72D297353CC}">
              <c16:uniqueId val="{00000001-13EE-4453-8312-0AD40E6404D5}"/>
            </c:ext>
          </c:extLst>
        </c:ser>
        <c:ser>
          <c:idx val="2"/>
          <c:order val="2"/>
          <c:tx>
            <c:strRef>
              <c:f>'Credentials by School'!$A$4</c:f>
              <c:strCache>
                <c:ptCount val="1"/>
                <c:pt idx="0">
                  <c:v>HSW</c:v>
                </c:pt>
              </c:strCache>
            </c:strRef>
          </c:tx>
          <c:spPr>
            <a:ln w="28575" cap="rnd">
              <a:solidFill>
                <a:schemeClr val="accent3"/>
              </a:solidFill>
              <a:round/>
            </a:ln>
            <a:effectLst/>
          </c:spPr>
          <c:marker>
            <c:symbol val="circle"/>
            <c:size val="7"/>
            <c:spPr>
              <a:solidFill>
                <a:schemeClr val="accent3"/>
              </a:solidFill>
              <a:ln w="9525">
                <a:solidFill>
                  <a:schemeClr val="accent3"/>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3-13EE-4453-8312-0AD40E6404D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School'!$B$1:$K$1</c:f>
              <c:strCache>
                <c:ptCount val="10"/>
                <c:pt idx="0">
                  <c:v>2015-2016</c:v>
                </c:pt>
                <c:pt idx="1">
                  <c:v>2016-2017</c:v>
                </c:pt>
                <c:pt idx="2">
                  <c:v>2017-2018</c:v>
                </c:pt>
                <c:pt idx="3">
                  <c:v>2018-2019</c:v>
                </c:pt>
                <c:pt idx="4">
                  <c:v>2019-2020</c:v>
                </c:pt>
                <c:pt idx="5">
                  <c:v>2020-2021</c:v>
                </c:pt>
                <c:pt idx="6">
                  <c:v>2021-2022</c:v>
                </c:pt>
                <c:pt idx="7">
                  <c:v>2022-2023</c:v>
                </c:pt>
                <c:pt idx="8">
                  <c:v>2023-2024</c:v>
                </c:pt>
                <c:pt idx="9">
                  <c:v>2024-2025</c:v>
                </c:pt>
              </c:strCache>
            </c:strRef>
          </c:cat>
          <c:val>
            <c:numRef>
              <c:f>'Credentials by School'!$B$4:$K$4</c:f>
              <c:numCache>
                <c:formatCode>General</c:formatCode>
                <c:ptCount val="10"/>
                <c:pt idx="0">
                  <c:v>289</c:v>
                </c:pt>
                <c:pt idx="1">
                  <c:v>283</c:v>
                </c:pt>
                <c:pt idx="2">
                  <c:v>322</c:v>
                </c:pt>
                <c:pt idx="3">
                  <c:v>313</c:v>
                </c:pt>
                <c:pt idx="4">
                  <c:v>291</c:v>
                </c:pt>
                <c:pt idx="5">
                  <c:v>265</c:v>
                </c:pt>
                <c:pt idx="6">
                  <c:v>267</c:v>
                </c:pt>
                <c:pt idx="7">
                  <c:v>269</c:v>
                </c:pt>
                <c:pt idx="8">
                  <c:v>315</c:v>
                </c:pt>
                <c:pt idx="9">
                  <c:v>360</c:v>
                </c:pt>
              </c:numCache>
            </c:numRef>
          </c:val>
          <c:smooth val="0"/>
          <c:extLst>
            <c:ext xmlns:c16="http://schemas.microsoft.com/office/drawing/2014/chart" uri="{C3380CC4-5D6E-409C-BE32-E72D297353CC}">
              <c16:uniqueId val="{00000002-13EE-4453-8312-0AD40E6404D5}"/>
            </c:ext>
          </c:extLst>
        </c:ser>
        <c:dLbls>
          <c:showLegendKey val="0"/>
          <c:showVal val="0"/>
          <c:showCatName val="0"/>
          <c:showSerName val="0"/>
          <c:showPercent val="0"/>
          <c:showBubbleSize val="0"/>
        </c:dLbls>
        <c:marker val="1"/>
        <c:smooth val="0"/>
        <c:axId val="770206367"/>
        <c:axId val="770194847"/>
      </c:lineChart>
      <c:catAx>
        <c:axId val="770206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70194847"/>
        <c:crosses val="autoZero"/>
        <c:auto val="1"/>
        <c:lblAlgn val="ctr"/>
        <c:lblOffset val="100"/>
        <c:noMultiLvlLbl val="0"/>
      </c:catAx>
      <c:valAx>
        <c:axId val="770194847"/>
        <c:scaling>
          <c:orientation val="minMax"/>
          <c:max val="410"/>
          <c:min val="12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770206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800" b="1"/>
              <a:t>Change in Credentials Awarded by Pathway</a:t>
            </a:r>
          </a:p>
          <a:p>
            <a:pPr>
              <a:defRPr b="1"/>
            </a:pPr>
            <a:r>
              <a:rPr lang="en-US" sz="1400" b="1"/>
              <a:t>5-Year Percent Change 2021-2025</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'Credentials by Pathway'!$M$1</c:f>
              <c:strCache>
                <c:ptCount val="1"/>
                <c:pt idx="0">
                  <c:v>5yr Change</c:v>
                </c:pt>
              </c:strCache>
            </c:strRef>
          </c:tx>
          <c:spPr>
            <a:solidFill>
              <a:schemeClr val="accent2"/>
            </a:solidFill>
            <a:ln>
              <a:noFill/>
            </a:ln>
            <a:effectLst/>
          </c:spPr>
          <c:invertIfNegative val="0"/>
          <c:dLbls>
            <c:dLbl>
              <c:idx val="7"/>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DA66-4067-8B9E-6D995C2AD4A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'Credentials by Pathway'!$A$2:$A$9</c:f>
              <c:strCache>
                <c:ptCount val="8"/>
                <c:pt idx="0">
                  <c:v>IT</c:v>
                </c:pt>
                <c:pt idx="1">
                  <c:v>TTS</c:v>
                </c:pt>
                <c:pt idx="2">
                  <c:v>HSW</c:v>
                </c:pt>
                <c:pt idx="3">
                  <c:v>STEM</c:v>
                </c:pt>
                <c:pt idx="4">
                  <c:v>CCA</c:v>
                </c:pt>
                <c:pt idx="5">
                  <c:v>B&amp;A</c:v>
                </c:pt>
                <c:pt idx="6">
                  <c:v>A&amp;E</c:v>
                </c:pt>
                <c:pt idx="7">
                  <c:v>HPS</c:v>
                </c:pt>
              </c:strCache>
            </c:strRef>
          </c:cat>
          <c:val>
            <c:numRef>
              <c:f>'Credentials by Pathway'!$M$2:$M$9</c:f>
              <c:numCache>
                <c:formatCode>0.0%</c:formatCode>
                <c:ptCount val="8"/>
                <c:pt idx="0">
                  <c:v>1.5526315789473684</c:v>
                </c:pt>
                <c:pt idx="1">
                  <c:v>0.75206611570247939</c:v>
                </c:pt>
                <c:pt idx="2">
                  <c:v>0.35849056603773582</c:v>
                </c:pt>
                <c:pt idx="3">
                  <c:v>0.30303030303030304</c:v>
                </c:pt>
                <c:pt idx="4">
                  <c:v>0.27272727272727271</c:v>
                </c:pt>
                <c:pt idx="5">
                  <c:v>8.6206896551724144E-2</c:v>
                </c:pt>
                <c:pt idx="6">
                  <c:v>3.125E-2</c:v>
                </c:pt>
                <c:pt idx="7">
                  <c:v>-0.11949685534591195</c:v>
                </c:pt>
              </c:numCache>
            </c:numRef>
          </c:val>
          <c:extLst>
            <c:ext xmlns:c16="http://schemas.microsoft.com/office/drawing/2014/chart" uri="{C3380CC4-5D6E-409C-BE32-E72D297353CC}">
              <c16:uniqueId val="{00000001-DA66-4067-8B9E-6D995C2AD4A1}"/>
            </c:ext>
          </c:extLst>
        </c:ser>
        <c:dLbls>
          <c:showLegendKey val="0"/>
          <c:showVal val="0"/>
          <c:showCatName val="0"/>
          <c:showSerName val="0"/>
          <c:showPercent val="0"/>
          <c:showBubbleSize val="0"/>
        </c:dLbls>
        <c:gapWidth val="119"/>
        <c:overlap val="-27"/>
        <c:axId val="1334015888"/>
        <c:axId val="1334009168"/>
        <c:extLst>
          <c:ext xmlns:c15="http://schemas.microsoft.com/office/drawing/2012/chart" uri="{02D57815-91ED-43cb-92C2-25804820EDAC}">
            <c15:filteredBarSeries>
              <c15:ser>
                <c:idx val="0"/>
                <c:order val="0"/>
                <c:tx>
                  <c:strRef>
                    <c:extLst>
                      <c:ext uri="{02D57815-91ED-43cb-92C2-25804820EDAC}">
                        <c15:formulaRef>
                          <c15:sqref>'Credentials by Pathway'!$L$1</c15:sqref>
                        </c15:formulaRef>
                      </c:ext>
                    </c:extLst>
                    <c:strCache>
                      <c:ptCount val="1"/>
                      <c:pt idx="0">
                        <c:v>10yr Change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'Credentials by Pathway'!$A$2:$A$9</c15:sqref>
                        </c15:formulaRef>
                      </c:ext>
                    </c:extLst>
                    <c:strCache>
                      <c:ptCount val="8"/>
                      <c:pt idx="0">
                        <c:v>IT</c:v>
                      </c:pt>
                      <c:pt idx="1">
                        <c:v>TTS</c:v>
                      </c:pt>
                      <c:pt idx="2">
                        <c:v>HSW</c:v>
                      </c:pt>
                      <c:pt idx="3">
                        <c:v>STEM</c:v>
                      </c:pt>
                      <c:pt idx="4">
                        <c:v>CCA</c:v>
                      </c:pt>
                      <c:pt idx="5">
                        <c:v>B&amp;A</c:v>
                      </c:pt>
                      <c:pt idx="6">
                        <c:v>A&amp;E</c:v>
                      </c:pt>
                      <c:pt idx="7">
                        <c:v>HPS</c:v>
                      </c:pt>
                    </c:strCache>
                  </c:strRef>
                </c:cat>
                <c:val>
                  <c:numRef>
                    <c:extLst>
                      <c:ext uri="{02D57815-91ED-43cb-92C2-25804820EDAC}">
                        <c15:formulaRef>
                          <c15:sqref>'Credentials by Pathway'!$L$2:$L$9</c15:sqref>
                        </c15:formulaRef>
                      </c:ext>
                    </c:extLst>
                    <c:numCache>
                      <c:formatCode>0.0%</c:formatCode>
                      <c:ptCount val="8"/>
                      <c:pt idx="0">
                        <c:v>1.3658536585365855</c:v>
                      </c:pt>
                      <c:pt idx="1">
                        <c:v>0.29268292682926828</c:v>
                      </c:pt>
                      <c:pt idx="2">
                        <c:v>0.24567474048442905</c:v>
                      </c:pt>
                      <c:pt idx="3">
                        <c:v>2.5833333333333335</c:v>
                      </c:pt>
                      <c:pt idx="4">
                        <c:v>-0.70526315789473681</c:v>
                      </c:pt>
                      <c:pt idx="5">
                        <c:v>0.18867924528301888</c:v>
                      </c:pt>
                      <c:pt idx="6">
                        <c:v>6.4516129032258063E-2</c:v>
                      </c:pt>
                      <c:pt idx="7">
                        <c:v>0.1111111111111111</c:v>
                      </c:pt>
                    </c:numCache>
                  </c:numRef>
                </c:val>
                <c:extLst>
                  <c:ext xmlns:c16="http://schemas.microsoft.com/office/drawing/2014/chart" uri="{C3380CC4-5D6E-409C-BE32-E72D297353CC}">
                    <c16:uniqueId val="{00000002-DA66-4067-8B9E-6D995C2AD4A1}"/>
                  </c:ext>
                </c:extLst>
              </c15:ser>
            </c15:filteredBarSeries>
          </c:ext>
        </c:extLst>
      </c:barChart>
      <c:catAx>
        <c:axId val="13340158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334009168"/>
        <c:crosses val="autoZero"/>
        <c:auto val="1"/>
        <c:lblAlgn val="ctr"/>
        <c:lblOffset val="0"/>
        <c:noMultiLvlLbl val="0"/>
      </c:catAx>
      <c:valAx>
        <c:axId val="133400916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334015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Successful</a:t>
            </a:r>
            <a:r>
              <a:rPr lang="en-US" sz="2000" b="1" baseline="0"/>
              <a:t> Course Completion Rates of Students at LCCC</a:t>
            </a:r>
          </a:p>
          <a:p>
            <a:pPr>
              <a:defRPr/>
            </a:pPr>
            <a:r>
              <a:rPr lang="en-US" b="1" baseline="0"/>
              <a:t>First Time, Credential Seeking Cohort</a:t>
            </a:r>
            <a:endParaRPr lang="en-US" b="1"/>
          </a:p>
        </c:rich>
      </c:tx>
      <c:layout>
        <c:manualLayout>
          <c:xMode val="edge"/>
          <c:yMode val="edge"/>
          <c:x val="0.1876978632861514"/>
          <c:y val="1.599727248603492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CrsSuccess!$A$6</c:f>
              <c:strCache>
                <c:ptCount val="1"/>
                <c:pt idx="0">
                  <c:v>All Students</c:v>
                </c:pt>
              </c:strCache>
            </c:strRef>
          </c:tx>
          <c:spPr>
            <a:ln w="28575" cap="rnd">
              <a:solidFill>
                <a:schemeClr val="accent1"/>
              </a:solidFill>
              <a:round/>
            </a:ln>
            <a:effectLst/>
          </c:spPr>
          <c:marker>
            <c:symbol val="none"/>
          </c:marker>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B6-4C2E-9505-88AB50D2A38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CrsSuccess!$B$5:$G$5</c:f>
              <c:strCache>
                <c:ptCount val="6"/>
                <c:pt idx="0">
                  <c:v>19-20</c:v>
                </c:pt>
                <c:pt idx="1">
                  <c:v>20-21</c:v>
                </c:pt>
                <c:pt idx="2">
                  <c:v>21-22</c:v>
                </c:pt>
                <c:pt idx="3">
                  <c:v>22-23</c:v>
                </c:pt>
                <c:pt idx="4">
                  <c:v>23-24</c:v>
                </c:pt>
                <c:pt idx="5">
                  <c:v>24-25</c:v>
                </c:pt>
              </c:strCache>
            </c:strRef>
          </c:cat>
          <c:val>
            <c:numRef>
              <c:f>CrsSuccess!$B$6:$G$6</c:f>
              <c:numCache>
                <c:formatCode>0.0%</c:formatCode>
                <c:ptCount val="6"/>
                <c:pt idx="0">
                  <c:v>0.8037789953402632</c:v>
                </c:pt>
                <c:pt idx="1">
                  <c:v>0.80361160449970392</c:v>
                </c:pt>
                <c:pt idx="2">
                  <c:v>0.8116928557796298</c:v>
                </c:pt>
                <c:pt idx="3">
                  <c:v>0.81567385967179218</c:v>
                </c:pt>
                <c:pt idx="4">
                  <c:v>0.81131748961698202</c:v>
                </c:pt>
                <c:pt idx="5">
                  <c:v>0.81577655605733357</c:v>
                </c:pt>
              </c:numCache>
            </c:numRef>
          </c:val>
          <c:smooth val="0"/>
          <c:extLst>
            <c:ext xmlns:c16="http://schemas.microsoft.com/office/drawing/2014/chart" uri="{C3380CC4-5D6E-409C-BE32-E72D297353CC}">
              <c16:uniqueId val="{00000001-00B6-4C2E-9505-88AB50D2A38A}"/>
            </c:ext>
          </c:extLst>
        </c:ser>
        <c:ser>
          <c:idx val="1"/>
          <c:order val="1"/>
          <c:tx>
            <c:strRef>
              <c:f>CrsSuccess!$A$7</c:f>
              <c:strCache>
                <c:ptCount val="1"/>
                <c:pt idx="0">
                  <c:v>Low-Income (Pell)</c:v>
                </c:pt>
              </c:strCache>
            </c:strRef>
          </c:tx>
          <c:spPr>
            <a:ln w="28575" cap="rnd">
              <a:solidFill>
                <a:schemeClr val="accent5"/>
              </a:solidFill>
              <a:round/>
            </a:ln>
            <a:effectLst/>
          </c:spPr>
          <c:marker>
            <c:symbol val="none"/>
          </c:marker>
          <c:dLbls>
            <c:dLbl>
              <c:idx val="5"/>
              <c:layout>
                <c:manualLayout>
                  <c:x val="2.1857919735309198E-3"/>
                  <c:y val="-2.635913876875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B6-4C2E-9505-88AB50D2A38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CrsSuccess!$B$5:$G$5</c:f>
              <c:strCache>
                <c:ptCount val="6"/>
                <c:pt idx="0">
                  <c:v>19-20</c:v>
                </c:pt>
                <c:pt idx="1">
                  <c:v>20-21</c:v>
                </c:pt>
                <c:pt idx="2">
                  <c:v>21-22</c:v>
                </c:pt>
                <c:pt idx="3">
                  <c:v>22-23</c:v>
                </c:pt>
                <c:pt idx="4">
                  <c:v>23-24</c:v>
                </c:pt>
                <c:pt idx="5">
                  <c:v>24-25</c:v>
                </c:pt>
              </c:strCache>
            </c:strRef>
          </c:cat>
          <c:val>
            <c:numRef>
              <c:f>CrsSuccess!$B$7:$G$7</c:f>
              <c:numCache>
                <c:formatCode>0.0%</c:formatCode>
                <c:ptCount val="6"/>
                <c:pt idx="0">
                  <c:v>0.78418626639877087</c:v>
                </c:pt>
                <c:pt idx="1">
                  <c:v>0.79211938735436571</c:v>
                </c:pt>
                <c:pt idx="2">
                  <c:v>0.79390460571272381</c:v>
                </c:pt>
                <c:pt idx="3">
                  <c:v>0.80024644030668124</c:v>
                </c:pt>
                <c:pt idx="4">
                  <c:v>0.78838361098604237</c:v>
                </c:pt>
                <c:pt idx="5">
                  <c:v>0.78984120910656208</c:v>
                </c:pt>
              </c:numCache>
            </c:numRef>
          </c:val>
          <c:smooth val="0"/>
          <c:extLst>
            <c:ext xmlns:c16="http://schemas.microsoft.com/office/drawing/2014/chart" uri="{C3380CC4-5D6E-409C-BE32-E72D297353CC}">
              <c16:uniqueId val="{00000003-00B6-4C2E-9505-88AB50D2A38A}"/>
            </c:ext>
          </c:extLst>
        </c:ser>
        <c:ser>
          <c:idx val="2"/>
          <c:order val="2"/>
          <c:tx>
            <c:strRef>
              <c:f>CrsSuccess!$A$8</c:f>
              <c:strCache>
                <c:ptCount val="1"/>
                <c:pt idx="0">
                  <c:v>1st Gen</c:v>
                </c:pt>
              </c:strCache>
            </c:strRef>
          </c:tx>
          <c:spPr>
            <a:ln w="28575" cap="rnd">
              <a:solidFill>
                <a:schemeClr val="accent3"/>
              </a:solidFill>
              <a:round/>
            </a:ln>
            <a:effectLst/>
          </c:spPr>
          <c:marker>
            <c:symbol val="none"/>
          </c:marker>
          <c:dLbls>
            <c:dLbl>
              <c:idx val="5"/>
              <c:layout>
                <c:manualLayout>
                  <c:x val="0"/>
                  <c:y val="2.1965948973965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B6-4C2E-9505-88AB50D2A38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CrsSuccess!$B$5:$G$5</c:f>
              <c:strCache>
                <c:ptCount val="6"/>
                <c:pt idx="0">
                  <c:v>19-20</c:v>
                </c:pt>
                <c:pt idx="1">
                  <c:v>20-21</c:v>
                </c:pt>
                <c:pt idx="2">
                  <c:v>21-22</c:v>
                </c:pt>
                <c:pt idx="3">
                  <c:v>22-23</c:v>
                </c:pt>
                <c:pt idx="4">
                  <c:v>23-24</c:v>
                </c:pt>
                <c:pt idx="5">
                  <c:v>24-25</c:v>
                </c:pt>
              </c:strCache>
            </c:strRef>
          </c:cat>
          <c:val>
            <c:numRef>
              <c:f>CrsSuccess!$B$8:$G$8</c:f>
              <c:numCache>
                <c:formatCode>0.0%</c:formatCode>
                <c:ptCount val="6"/>
                <c:pt idx="0">
                  <c:v>0.77478202548625086</c:v>
                </c:pt>
                <c:pt idx="1">
                  <c:v>0.77568519369162459</c:v>
                </c:pt>
                <c:pt idx="2">
                  <c:v>0.77895284327323167</c:v>
                </c:pt>
                <c:pt idx="3">
                  <c:v>0.79762537657274502</c:v>
                </c:pt>
                <c:pt idx="4">
                  <c:v>0.77558643358733004</c:v>
                </c:pt>
                <c:pt idx="5">
                  <c:v>0.78449573507275461</c:v>
                </c:pt>
              </c:numCache>
            </c:numRef>
          </c:val>
          <c:smooth val="0"/>
          <c:extLst>
            <c:ext xmlns:c16="http://schemas.microsoft.com/office/drawing/2014/chart" uri="{C3380CC4-5D6E-409C-BE32-E72D297353CC}">
              <c16:uniqueId val="{00000005-00B6-4C2E-9505-88AB50D2A38A}"/>
            </c:ext>
          </c:extLst>
        </c:ser>
        <c:ser>
          <c:idx val="3"/>
          <c:order val="3"/>
          <c:tx>
            <c:strRef>
              <c:f>CrsSuccess!$A$9</c:f>
              <c:strCache>
                <c:ptCount val="1"/>
                <c:pt idx="0">
                  <c:v>Part-Time</c:v>
                </c:pt>
              </c:strCache>
            </c:strRef>
          </c:tx>
          <c:spPr>
            <a:ln w="28575" cap="rnd">
              <a:solidFill>
                <a:srgbClr val="C00000"/>
              </a:solidFill>
              <a:round/>
            </a:ln>
            <a:effectLst/>
          </c:spPr>
          <c:marker>
            <c:symbol val="none"/>
          </c:marker>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0B6-4C2E-9505-88AB50D2A38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CrsSuccess!$B$5:$G$5</c:f>
              <c:strCache>
                <c:ptCount val="6"/>
                <c:pt idx="0">
                  <c:v>19-20</c:v>
                </c:pt>
                <c:pt idx="1">
                  <c:v>20-21</c:v>
                </c:pt>
                <c:pt idx="2">
                  <c:v>21-22</c:v>
                </c:pt>
                <c:pt idx="3">
                  <c:v>22-23</c:v>
                </c:pt>
                <c:pt idx="4">
                  <c:v>23-24</c:v>
                </c:pt>
                <c:pt idx="5">
                  <c:v>24-25</c:v>
                </c:pt>
              </c:strCache>
            </c:strRef>
          </c:cat>
          <c:val>
            <c:numRef>
              <c:f>CrsSuccess!$B$9:$G$9</c:f>
              <c:numCache>
                <c:formatCode>0.0%</c:formatCode>
                <c:ptCount val="6"/>
                <c:pt idx="0">
                  <c:v>0.70569935291189645</c:v>
                </c:pt>
                <c:pt idx="1">
                  <c:v>0.71155480033984708</c:v>
                </c:pt>
                <c:pt idx="2">
                  <c:v>0.71116071428571426</c:v>
                </c:pt>
                <c:pt idx="3">
                  <c:v>0.70711297071129708</c:v>
                </c:pt>
                <c:pt idx="4">
                  <c:v>0.69620991253644315</c:v>
                </c:pt>
                <c:pt idx="5">
                  <c:v>0.69543973941368076</c:v>
                </c:pt>
              </c:numCache>
            </c:numRef>
          </c:val>
          <c:smooth val="0"/>
          <c:extLst>
            <c:ext xmlns:c16="http://schemas.microsoft.com/office/drawing/2014/chart" uri="{C3380CC4-5D6E-409C-BE32-E72D297353CC}">
              <c16:uniqueId val="{00000007-00B6-4C2E-9505-88AB50D2A38A}"/>
            </c:ext>
          </c:extLst>
        </c:ser>
        <c:dLbls>
          <c:showLegendKey val="0"/>
          <c:showVal val="0"/>
          <c:showCatName val="0"/>
          <c:showSerName val="0"/>
          <c:showPercent val="0"/>
          <c:showBubbleSize val="0"/>
        </c:dLbls>
        <c:smooth val="0"/>
        <c:axId val="785161887"/>
        <c:axId val="785163807"/>
      </c:lineChart>
      <c:catAx>
        <c:axId val="785161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785163807"/>
        <c:crosses val="autoZero"/>
        <c:auto val="1"/>
        <c:lblAlgn val="ctr"/>
        <c:lblOffset val="100"/>
        <c:noMultiLvlLbl val="0"/>
      </c:catAx>
      <c:valAx>
        <c:axId val="785163807"/>
        <c:scaling>
          <c:orientation val="minMax"/>
          <c:max val="0.83000000000000007"/>
          <c:min val="0.68000000000000016"/>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8516188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Fall to Fall Persistence</a:t>
            </a:r>
            <a:r>
              <a:rPr lang="en-US" sz="2000" b="1" baseline="0"/>
              <a:t> Rates of Students at LCCC</a:t>
            </a:r>
            <a:br>
              <a:rPr lang="en-US" sz="1600" b="1" baseline="0"/>
            </a:br>
            <a:r>
              <a:rPr lang="en-US" sz="1600" b="1" baseline="0"/>
              <a:t>First Time, Credential Seeking Cohort</a:t>
            </a:r>
            <a:endParaRPr lang="en-US" sz="16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Persistence!$A$6</c:f>
              <c:strCache>
                <c:ptCount val="1"/>
                <c:pt idx="0">
                  <c:v>Overall</c:v>
                </c:pt>
              </c:strCache>
            </c:strRef>
          </c:tx>
          <c:spPr>
            <a:ln w="28575" cap="rnd">
              <a:solidFill>
                <a:schemeClr val="accent1"/>
              </a:solidFill>
              <a:round/>
            </a:ln>
            <a:effectLst/>
          </c:spPr>
          <c:marker>
            <c:symbol val="none"/>
          </c:marker>
          <c:dLbls>
            <c:dLbl>
              <c:idx val="4"/>
              <c:layout>
                <c:manualLayout>
                  <c:x val="-1.4302495988264591E-3"/>
                  <c:y val="-4.4836753927006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41-4ABD-BFEF-EE4BA620A34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Persistence!$B$4:$F$4</c:f>
              <c:strCache>
                <c:ptCount val="5"/>
                <c:pt idx="0">
                  <c:v>19/FA</c:v>
                </c:pt>
                <c:pt idx="1">
                  <c:v>20/FA</c:v>
                </c:pt>
                <c:pt idx="2">
                  <c:v>21/FA</c:v>
                </c:pt>
                <c:pt idx="3">
                  <c:v>22/FA</c:v>
                </c:pt>
                <c:pt idx="4">
                  <c:v>23/FA</c:v>
                </c:pt>
              </c:strCache>
            </c:strRef>
          </c:cat>
          <c:val>
            <c:numRef>
              <c:f>Persistence!$B$6:$F$6</c:f>
              <c:numCache>
                <c:formatCode>0.0%</c:formatCode>
                <c:ptCount val="5"/>
                <c:pt idx="0">
                  <c:v>0.58099999999999996</c:v>
                </c:pt>
                <c:pt idx="1">
                  <c:v>0.52029520295202947</c:v>
                </c:pt>
                <c:pt idx="2">
                  <c:v>0.59520239880059966</c:v>
                </c:pt>
                <c:pt idx="3">
                  <c:v>0.63141524105754276</c:v>
                </c:pt>
                <c:pt idx="4">
                  <c:v>0.64100000000000001</c:v>
                </c:pt>
              </c:numCache>
            </c:numRef>
          </c:val>
          <c:smooth val="0"/>
          <c:extLst>
            <c:ext xmlns:c16="http://schemas.microsoft.com/office/drawing/2014/chart" uri="{C3380CC4-5D6E-409C-BE32-E72D297353CC}">
              <c16:uniqueId val="{00000001-FE41-4ABD-BFEF-EE4BA620A34B}"/>
            </c:ext>
          </c:extLst>
        </c:ser>
        <c:ser>
          <c:idx val="1"/>
          <c:order val="1"/>
          <c:tx>
            <c:strRef>
              <c:f>Persistence!$A$11</c:f>
              <c:strCache>
                <c:ptCount val="1"/>
                <c:pt idx="0">
                  <c:v>Low Income (Pell)</c:v>
                </c:pt>
              </c:strCache>
            </c:strRef>
          </c:tx>
          <c:spPr>
            <a:ln w="28575" cap="rnd">
              <a:solidFill>
                <a:schemeClr val="accent5"/>
              </a:solidFill>
              <a:round/>
            </a:ln>
            <a:effectLst/>
          </c:spPr>
          <c:marker>
            <c:symbol val="none"/>
          </c:marker>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41-4ABD-BFEF-EE4BA620A34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Persistence!$B$11:$F$11</c:f>
              <c:numCache>
                <c:formatCode>0.0%</c:formatCode>
                <c:ptCount val="5"/>
                <c:pt idx="0">
                  <c:v>0.54391891891891897</c:v>
                </c:pt>
                <c:pt idx="1">
                  <c:v>0.52459016393442626</c:v>
                </c:pt>
                <c:pt idx="2">
                  <c:v>0.5855513307984791</c:v>
                </c:pt>
                <c:pt idx="3">
                  <c:v>0.61338289962825276</c:v>
                </c:pt>
                <c:pt idx="4">
                  <c:v>0.62686567164179108</c:v>
                </c:pt>
              </c:numCache>
            </c:numRef>
          </c:val>
          <c:smooth val="0"/>
          <c:extLst>
            <c:ext xmlns:c16="http://schemas.microsoft.com/office/drawing/2014/chart" uri="{C3380CC4-5D6E-409C-BE32-E72D297353CC}">
              <c16:uniqueId val="{00000003-FE41-4ABD-BFEF-EE4BA620A34B}"/>
            </c:ext>
          </c:extLst>
        </c:ser>
        <c:ser>
          <c:idx val="2"/>
          <c:order val="2"/>
          <c:tx>
            <c:strRef>
              <c:f>Persistence!$A$16</c:f>
              <c:strCache>
                <c:ptCount val="1"/>
                <c:pt idx="0">
                  <c:v>1st Gen</c:v>
                </c:pt>
              </c:strCache>
            </c:strRef>
          </c:tx>
          <c:spPr>
            <a:ln w="28575" cap="rnd">
              <a:solidFill>
                <a:schemeClr val="accent3"/>
              </a:solidFill>
              <a:round/>
            </a:ln>
            <a:effectLst/>
          </c:spPr>
          <c:marker>
            <c:symbol val="none"/>
          </c:marker>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41-4ABD-BFEF-EE4BA620A34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Persistence!$B$16:$F$16</c:f>
              <c:numCache>
                <c:formatCode>0.0%</c:formatCode>
                <c:ptCount val="5"/>
                <c:pt idx="0">
                  <c:v>0.50190114068441061</c:v>
                </c:pt>
                <c:pt idx="1">
                  <c:v>0.45673076923076922</c:v>
                </c:pt>
                <c:pt idx="2">
                  <c:v>0.55020080321285136</c:v>
                </c:pt>
                <c:pt idx="3">
                  <c:v>0.57268722466960353</c:v>
                </c:pt>
                <c:pt idx="4">
                  <c:v>0.57342657342657344</c:v>
                </c:pt>
              </c:numCache>
            </c:numRef>
          </c:val>
          <c:smooth val="0"/>
          <c:extLst>
            <c:ext xmlns:c16="http://schemas.microsoft.com/office/drawing/2014/chart" uri="{C3380CC4-5D6E-409C-BE32-E72D297353CC}">
              <c16:uniqueId val="{00000005-FE41-4ABD-BFEF-EE4BA620A34B}"/>
            </c:ext>
          </c:extLst>
        </c:ser>
        <c:ser>
          <c:idx val="3"/>
          <c:order val="3"/>
          <c:tx>
            <c:strRef>
              <c:f>Persistence!$A$21</c:f>
              <c:strCache>
                <c:ptCount val="1"/>
                <c:pt idx="0">
                  <c:v>Part-Time</c:v>
                </c:pt>
              </c:strCache>
            </c:strRef>
          </c:tx>
          <c:spPr>
            <a:ln w="28575" cap="rnd">
              <a:solidFill>
                <a:srgbClr val="C00000"/>
              </a:solidFill>
              <a:round/>
            </a:ln>
            <a:effectLst/>
          </c:spPr>
          <c:marker>
            <c:symbol val="none"/>
          </c:marker>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E41-4ABD-BFEF-EE4BA620A34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Persistence!$B$21:$F$21</c:f>
              <c:numCache>
                <c:formatCode>0.0%</c:formatCode>
                <c:ptCount val="5"/>
                <c:pt idx="0">
                  <c:v>0.42399999999999999</c:v>
                </c:pt>
                <c:pt idx="1">
                  <c:v>0.3669724770642202</c:v>
                </c:pt>
                <c:pt idx="2">
                  <c:v>0.37222222222222223</c:v>
                </c:pt>
                <c:pt idx="3">
                  <c:v>0.45517241379310347</c:v>
                </c:pt>
                <c:pt idx="4">
                  <c:v>0.49700598802395207</c:v>
                </c:pt>
              </c:numCache>
            </c:numRef>
          </c:val>
          <c:smooth val="0"/>
          <c:extLst>
            <c:ext xmlns:c16="http://schemas.microsoft.com/office/drawing/2014/chart" uri="{C3380CC4-5D6E-409C-BE32-E72D297353CC}">
              <c16:uniqueId val="{00000007-FE41-4ABD-BFEF-EE4BA620A34B}"/>
            </c:ext>
          </c:extLst>
        </c:ser>
        <c:dLbls>
          <c:showLegendKey val="0"/>
          <c:showVal val="0"/>
          <c:showCatName val="0"/>
          <c:showSerName val="0"/>
          <c:showPercent val="0"/>
          <c:showBubbleSize val="0"/>
        </c:dLbls>
        <c:smooth val="0"/>
        <c:axId val="785161887"/>
        <c:axId val="785163807"/>
      </c:lineChart>
      <c:catAx>
        <c:axId val="785161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785163807"/>
        <c:crosses val="autoZero"/>
        <c:auto val="1"/>
        <c:lblAlgn val="ctr"/>
        <c:lblOffset val="100"/>
        <c:noMultiLvlLbl val="0"/>
      </c:catAx>
      <c:valAx>
        <c:axId val="785163807"/>
        <c:scaling>
          <c:orientation val="minMax"/>
          <c:max val="0.66000000000000014"/>
          <c:min val="0.32000000000000006"/>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85161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000" b="1"/>
              <a:t>Graduation Rates of First-Time,</a:t>
            </a:r>
            <a:r>
              <a:rPr lang="en-US" sz="2000" b="1" baseline="0"/>
              <a:t> Credential Seeking Students</a:t>
            </a:r>
          </a:p>
          <a:p>
            <a:pPr>
              <a:defRPr sz="2400" b="1"/>
            </a:pPr>
            <a:r>
              <a:rPr lang="en-US" sz="1600" b="1" baseline="0"/>
              <a:t>Cohorts Entering in the Fall, Fall 2017-2021 within 150% of Time</a:t>
            </a:r>
            <a:endParaRPr lang="en-US" sz="1600" b="1"/>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3"/>
          <c:order val="1"/>
          <c:tx>
            <c:strRef>
              <c:f>Grad!$A$28</c:f>
              <c:strCache>
                <c:ptCount val="1"/>
                <c:pt idx="0">
                  <c:v>Low-income (Pell)</c:v>
                </c:pt>
              </c:strCache>
            </c:strRef>
          </c:tx>
          <c:spPr>
            <a:ln w="28575" cap="rnd">
              <a:solidFill>
                <a:schemeClr val="accent3"/>
              </a:solidFill>
              <a:round/>
            </a:ln>
            <a:effectLst/>
          </c:spPr>
          <c:marker>
            <c:symbol val="none"/>
          </c:marker>
          <c:dLbls>
            <c:dLbl>
              <c:idx val="4"/>
              <c:layout>
                <c:manualLayout>
                  <c:x val="7.1159914126427293E-3"/>
                  <c:y val="-1.6051169912124248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39-439B-BAE6-F6C41DFAB6D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Grad!$B$14:$F$14</c:f>
              <c:strCache>
                <c:ptCount val="5"/>
                <c:pt idx="0">
                  <c:v>17FA Cohort</c:v>
                </c:pt>
                <c:pt idx="1">
                  <c:v>18FA Cohort</c:v>
                </c:pt>
                <c:pt idx="2">
                  <c:v>19FA Cohort</c:v>
                </c:pt>
                <c:pt idx="3">
                  <c:v>20FA Cohort</c:v>
                </c:pt>
                <c:pt idx="4">
                  <c:v>21FA Cohort</c:v>
                </c:pt>
              </c:strCache>
            </c:strRef>
          </c:cat>
          <c:val>
            <c:numRef>
              <c:f>Grad!$B$28:$F$28</c:f>
              <c:numCache>
                <c:formatCode>0.0%</c:formatCode>
                <c:ptCount val="5"/>
                <c:pt idx="0">
                  <c:v>0.24761904761904763</c:v>
                </c:pt>
                <c:pt idx="1">
                  <c:v>0.29333333333333333</c:v>
                </c:pt>
                <c:pt idx="2">
                  <c:v>0.27027027027027029</c:v>
                </c:pt>
                <c:pt idx="3">
                  <c:v>0.22404371584699453</c:v>
                </c:pt>
                <c:pt idx="4">
                  <c:v>0.28897338403041822</c:v>
                </c:pt>
              </c:numCache>
            </c:numRef>
          </c:val>
          <c:smooth val="0"/>
          <c:extLst>
            <c:ext xmlns:c16="http://schemas.microsoft.com/office/drawing/2014/chart" uri="{C3380CC4-5D6E-409C-BE32-E72D297353CC}">
              <c16:uniqueId val="{00000001-7739-439B-BAE6-F6C41DFAB6D2}"/>
            </c:ext>
          </c:extLst>
        </c:ser>
        <c:ser>
          <c:idx val="4"/>
          <c:order val="2"/>
          <c:tx>
            <c:strRef>
              <c:f>Grad!$A$34</c:f>
              <c:strCache>
                <c:ptCount val="1"/>
                <c:pt idx="0">
                  <c:v>1st Gen </c:v>
                </c:pt>
              </c:strCache>
            </c:strRef>
          </c:tx>
          <c:spPr>
            <a:ln w="28575" cap="rnd">
              <a:solidFill>
                <a:schemeClr val="accent4"/>
              </a:solidFill>
              <a:round/>
            </a:ln>
            <a:effectLst/>
          </c:spPr>
          <c:marker>
            <c:symbol val="none"/>
          </c:marker>
          <c:dLbls>
            <c:dLbl>
              <c:idx val="4"/>
              <c:layout>
                <c:manualLayout>
                  <c:x val="1.1332858815848293E-2"/>
                  <c:y val="1.0879816267194409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39-439B-BAE6-F6C41DFAB6D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Grad!$B$14:$F$14</c:f>
              <c:strCache>
                <c:ptCount val="5"/>
                <c:pt idx="0">
                  <c:v>17FA Cohort</c:v>
                </c:pt>
                <c:pt idx="1">
                  <c:v>18FA Cohort</c:v>
                </c:pt>
                <c:pt idx="2">
                  <c:v>19FA Cohort</c:v>
                </c:pt>
                <c:pt idx="3">
                  <c:v>20FA Cohort</c:v>
                </c:pt>
                <c:pt idx="4">
                  <c:v>21FA Cohort</c:v>
                </c:pt>
              </c:strCache>
            </c:strRef>
          </c:cat>
          <c:val>
            <c:numRef>
              <c:f>Grad!$B$34:$F$34</c:f>
              <c:numCache>
                <c:formatCode>0.0%</c:formatCode>
                <c:ptCount val="5"/>
                <c:pt idx="0">
                  <c:v>0.23287671232876711</c:v>
                </c:pt>
                <c:pt idx="1">
                  <c:v>0.25837320574162681</c:v>
                </c:pt>
                <c:pt idx="2">
                  <c:v>0.24714828897338403</c:v>
                </c:pt>
                <c:pt idx="3">
                  <c:v>0.20192307692307693</c:v>
                </c:pt>
                <c:pt idx="4">
                  <c:v>0.24096385542168675</c:v>
                </c:pt>
              </c:numCache>
            </c:numRef>
          </c:val>
          <c:smooth val="0"/>
          <c:extLst>
            <c:ext xmlns:c16="http://schemas.microsoft.com/office/drawing/2014/chart" uri="{C3380CC4-5D6E-409C-BE32-E72D297353CC}">
              <c16:uniqueId val="{00000003-7739-439B-BAE6-F6C41DFAB6D2}"/>
            </c:ext>
          </c:extLst>
        </c:ser>
        <c:ser>
          <c:idx val="2"/>
          <c:order val="3"/>
          <c:tx>
            <c:strRef>
              <c:f>Grad!$A$25</c:f>
              <c:strCache>
                <c:ptCount val="1"/>
                <c:pt idx="0">
                  <c:v>Part-time</c:v>
                </c:pt>
              </c:strCache>
            </c:strRef>
          </c:tx>
          <c:spPr>
            <a:ln w="28575" cap="rnd">
              <a:solidFill>
                <a:srgbClr val="C00000"/>
              </a:solidFill>
              <a:round/>
            </a:ln>
            <a:effectLst/>
          </c:spPr>
          <c:marker>
            <c:symbol val="none"/>
          </c:marker>
          <c:dLbls>
            <c:dLbl>
              <c:idx val="4"/>
              <c:layout>
                <c:manualLayout>
                  <c:x val="8.5216138803779866E-3"/>
                  <c:y val="-1.3465391287351266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739-439B-BAE6-F6C41DFAB6D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Grad!$B$14:$F$14</c:f>
              <c:strCache>
                <c:ptCount val="5"/>
                <c:pt idx="0">
                  <c:v>17FA Cohort</c:v>
                </c:pt>
                <c:pt idx="1">
                  <c:v>18FA Cohort</c:v>
                </c:pt>
                <c:pt idx="2">
                  <c:v>19FA Cohort</c:v>
                </c:pt>
                <c:pt idx="3">
                  <c:v>20FA Cohort</c:v>
                </c:pt>
                <c:pt idx="4">
                  <c:v>21FA Cohort</c:v>
                </c:pt>
              </c:strCache>
            </c:strRef>
          </c:cat>
          <c:val>
            <c:numRef>
              <c:f>Grad!$B$25:$F$25</c:f>
              <c:numCache>
                <c:formatCode>0.0%</c:formatCode>
                <c:ptCount val="5"/>
                <c:pt idx="0">
                  <c:v>5.2083333333333336E-2</c:v>
                </c:pt>
                <c:pt idx="1">
                  <c:v>0.15789473684210525</c:v>
                </c:pt>
                <c:pt idx="2">
                  <c:v>6.3492063492063489E-2</c:v>
                </c:pt>
                <c:pt idx="3">
                  <c:v>1.834862385321101E-2</c:v>
                </c:pt>
                <c:pt idx="4">
                  <c:v>0.1</c:v>
                </c:pt>
              </c:numCache>
            </c:numRef>
          </c:val>
          <c:smooth val="0"/>
          <c:extLst>
            <c:ext xmlns:c16="http://schemas.microsoft.com/office/drawing/2014/chart" uri="{C3380CC4-5D6E-409C-BE32-E72D297353CC}">
              <c16:uniqueId val="{00000004-7739-439B-BAE6-F6C41DFAB6D2}"/>
            </c:ext>
          </c:extLst>
        </c:ser>
        <c:ser>
          <c:idx val="1"/>
          <c:order val="4"/>
          <c:tx>
            <c:strRef>
              <c:f>Grad!$A$22</c:f>
              <c:strCache>
                <c:ptCount val="1"/>
                <c:pt idx="0">
                  <c:v>Full-time</c:v>
                </c:pt>
              </c:strCache>
            </c:strRef>
          </c:tx>
          <c:spPr>
            <a:ln w="28575" cap="rnd">
              <a:solidFill>
                <a:schemeClr val="accent2"/>
              </a:solidFill>
              <a:round/>
            </a:ln>
            <a:effectLst/>
          </c:spPr>
          <c:marker>
            <c:symbol val="none"/>
          </c:marker>
          <c:dLbls>
            <c:dLbl>
              <c:idx val="4"/>
              <c:layout>
                <c:manualLayout>
                  <c:x val="1.237999221484375E-2"/>
                  <c:y val="-1.5475783266958228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739-439B-BAE6-F6C41DFAB6D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Grad!$B$14:$F$14</c:f>
              <c:strCache>
                <c:ptCount val="5"/>
                <c:pt idx="0">
                  <c:v>17FA Cohort</c:v>
                </c:pt>
                <c:pt idx="1">
                  <c:v>18FA Cohort</c:v>
                </c:pt>
                <c:pt idx="2">
                  <c:v>19FA Cohort</c:v>
                </c:pt>
                <c:pt idx="3">
                  <c:v>20FA Cohort</c:v>
                </c:pt>
                <c:pt idx="4">
                  <c:v>21FA Cohort</c:v>
                </c:pt>
              </c:strCache>
            </c:strRef>
          </c:cat>
          <c:val>
            <c:numRef>
              <c:f>Grad!$B$22:$F$22</c:f>
              <c:numCache>
                <c:formatCode>0.0%</c:formatCode>
                <c:ptCount val="5"/>
                <c:pt idx="0">
                  <c:v>0.31306306306306309</c:v>
                </c:pt>
                <c:pt idx="1">
                  <c:v>0.38396624472573837</c:v>
                </c:pt>
                <c:pt idx="2">
                  <c:v>0.36727272727272725</c:v>
                </c:pt>
                <c:pt idx="3">
                  <c:v>0.3464203233256351</c:v>
                </c:pt>
                <c:pt idx="4">
                  <c:v>0.34907597535934293</c:v>
                </c:pt>
              </c:numCache>
            </c:numRef>
          </c:val>
          <c:smooth val="0"/>
          <c:extLst xmlns:c15="http://schemas.microsoft.com/office/drawing/2012/chart">
            <c:ext xmlns:c16="http://schemas.microsoft.com/office/drawing/2014/chart" uri="{C3380CC4-5D6E-409C-BE32-E72D297353CC}">
              <c16:uniqueId val="{00000005-7739-439B-BAE6-F6C41DFAB6D2}"/>
            </c:ext>
          </c:extLst>
        </c:ser>
        <c:dLbls>
          <c:showLegendKey val="0"/>
          <c:showVal val="0"/>
          <c:showCatName val="0"/>
          <c:showSerName val="0"/>
          <c:showPercent val="0"/>
          <c:showBubbleSize val="0"/>
        </c:dLbls>
        <c:smooth val="0"/>
        <c:axId val="785161887"/>
        <c:axId val="785163807"/>
        <c:extLst>
          <c:ext xmlns:c15="http://schemas.microsoft.com/office/drawing/2012/chart" uri="{02D57815-91ED-43cb-92C2-25804820EDAC}">
            <c15:filteredLineSeries>
              <c15:ser>
                <c:idx val="0"/>
                <c:order val="0"/>
                <c:tx>
                  <c:strRef>
                    <c:extLst>
                      <c:ext uri="{02D57815-91ED-43cb-92C2-25804820EDAC}">
                        <c15:formulaRef>
                          <c15:sqref>Grad!$A$19</c15:sqref>
                        </c15:formulaRef>
                      </c:ext>
                    </c:extLst>
                    <c:strCache>
                      <c:ptCount val="1"/>
                      <c:pt idx="0">
                        <c:v>FT/DS Graduate Rate</c:v>
                      </c:pt>
                    </c:strCache>
                  </c:strRef>
                </c:tx>
                <c:spPr>
                  <a:ln w="28575" cap="rnd">
                    <a:solidFill>
                      <a:schemeClr val="accent2"/>
                    </a:solidFill>
                    <a:round/>
                  </a:ln>
                  <a:effectLst/>
                </c:spPr>
                <c:marker>
                  <c:symbol val="none"/>
                </c:marker>
                <c:dLbls>
                  <c:dLbl>
                    <c:idx val="4"/>
                    <c:layout>
                      <c:manualLayout>
                        <c:x val="-6.7242929758422965E-3"/>
                        <c:y val="1.9900438676093972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6-7739-439B-BAE6-F6C41DFAB6D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Grad!$B$14:$F$14</c15:sqref>
                        </c15:formulaRef>
                      </c:ext>
                    </c:extLst>
                    <c:strCache>
                      <c:ptCount val="5"/>
                      <c:pt idx="0">
                        <c:v>17FA Cohort</c:v>
                      </c:pt>
                      <c:pt idx="1">
                        <c:v>18FA Cohort</c:v>
                      </c:pt>
                      <c:pt idx="2">
                        <c:v>19FA Cohort</c:v>
                      </c:pt>
                      <c:pt idx="3">
                        <c:v>20FA Cohort</c:v>
                      </c:pt>
                      <c:pt idx="4">
                        <c:v>21FA Cohort</c:v>
                      </c:pt>
                    </c:strCache>
                  </c:strRef>
                </c:cat>
                <c:val>
                  <c:numRef>
                    <c:extLst>
                      <c:ext uri="{02D57815-91ED-43cb-92C2-25804820EDAC}">
                        <c15:formulaRef>
                          <c15:sqref>Grad!$B$19:$F$19</c15:sqref>
                        </c15:formulaRef>
                      </c:ext>
                    </c:extLst>
                    <c:numCache>
                      <c:formatCode>0.0%</c:formatCode>
                      <c:ptCount val="5"/>
                      <c:pt idx="0">
                        <c:v>0.26666666666666666</c:v>
                      </c:pt>
                      <c:pt idx="1">
                        <c:v>0.34622144112478032</c:v>
                      </c:pt>
                      <c:pt idx="2">
                        <c:v>0.31111111111111112</c:v>
                      </c:pt>
                      <c:pt idx="3">
                        <c:v>0.28044280442804426</c:v>
                      </c:pt>
                      <c:pt idx="4">
                        <c:v>0.2818590704647676</c:v>
                      </c:pt>
                    </c:numCache>
                  </c:numRef>
                </c:val>
                <c:smooth val="0"/>
                <c:extLst>
                  <c:ext xmlns:c16="http://schemas.microsoft.com/office/drawing/2014/chart" uri="{C3380CC4-5D6E-409C-BE32-E72D297353CC}">
                    <c16:uniqueId val="{00000007-7739-439B-BAE6-F6C41DFAB6D2}"/>
                  </c:ext>
                </c:extLst>
              </c15:ser>
            </c15:filteredLineSeries>
          </c:ext>
        </c:extLst>
      </c:lineChart>
      <c:catAx>
        <c:axId val="78516188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785163807"/>
        <c:crosses val="autoZero"/>
        <c:auto val="1"/>
        <c:lblAlgn val="ctr"/>
        <c:lblOffset val="100"/>
        <c:noMultiLvlLbl val="0"/>
      </c:catAx>
      <c:valAx>
        <c:axId val="785163807"/>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150% Graduation Rate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crossAx val="785161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t>Success Percent for Total</a:t>
            </a:r>
            <a:r>
              <a:rPr lang="en-US" sz="1600" b="1" baseline="0"/>
              <a:t> </a:t>
            </a:r>
            <a:r>
              <a:rPr lang="en-US" sz="1600" b="1"/>
              <a:t>Enrollments 20/FA-25/SP </a:t>
            </a:r>
            <a:br>
              <a:rPr lang="en-US" sz="1600"/>
            </a:br>
            <a:r>
              <a:rPr lang="en-US" sz="1600"/>
              <a:t>by Pathway &amp; Number of Weeks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Chart!$B$3</c:f>
              <c:strCache>
                <c:ptCount val="1"/>
                <c:pt idx="0">
                  <c:v>Percent</c:v>
                </c:pt>
              </c:strCache>
            </c:strRef>
          </c:tx>
          <c:spPr>
            <a:solidFill>
              <a:schemeClr val="accent1"/>
            </a:solidFill>
            <a:ln>
              <a:solidFill>
                <a:schemeClr val="bg1"/>
              </a:solidFill>
            </a:ln>
            <a:effectLst/>
          </c:spPr>
          <c:invertIfNegative val="0"/>
          <c:dPt>
            <c:idx val="0"/>
            <c:invertIfNegative val="0"/>
            <c:bubble3D val="0"/>
            <c:spPr>
              <a:solidFill>
                <a:schemeClr val="tx2">
                  <a:lumMod val="50000"/>
                  <a:lumOff val="50000"/>
                </a:schemeClr>
              </a:solidFill>
              <a:ln>
                <a:solidFill>
                  <a:schemeClr val="bg1"/>
                </a:solidFill>
              </a:ln>
              <a:effectLst/>
            </c:spPr>
            <c:extLst>
              <c:ext xmlns:c16="http://schemas.microsoft.com/office/drawing/2014/chart" uri="{C3380CC4-5D6E-409C-BE32-E72D297353CC}">
                <c16:uniqueId val="{00000001-AC16-4AD1-BA03-92C588A98DC9}"/>
              </c:ext>
            </c:extLst>
          </c:dPt>
          <c:dPt>
            <c:idx val="2"/>
            <c:invertIfNegative val="0"/>
            <c:bubble3D val="0"/>
            <c:spPr>
              <a:solidFill>
                <a:schemeClr val="tx2">
                  <a:lumMod val="50000"/>
                  <a:lumOff val="50000"/>
                </a:schemeClr>
              </a:solidFill>
              <a:ln>
                <a:solidFill>
                  <a:schemeClr val="bg1"/>
                </a:solidFill>
              </a:ln>
              <a:effectLst/>
            </c:spPr>
            <c:extLst>
              <c:ext xmlns:c16="http://schemas.microsoft.com/office/drawing/2014/chart" uri="{C3380CC4-5D6E-409C-BE32-E72D297353CC}">
                <c16:uniqueId val="{00000003-AC16-4AD1-BA03-92C588A98DC9}"/>
              </c:ext>
            </c:extLst>
          </c:dPt>
          <c:dPt>
            <c:idx val="4"/>
            <c:invertIfNegative val="0"/>
            <c:bubble3D val="0"/>
            <c:spPr>
              <a:solidFill>
                <a:schemeClr val="tx2">
                  <a:lumMod val="50000"/>
                  <a:lumOff val="50000"/>
                </a:schemeClr>
              </a:solidFill>
              <a:ln>
                <a:solidFill>
                  <a:schemeClr val="bg1"/>
                </a:solidFill>
              </a:ln>
              <a:effectLst/>
            </c:spPr>
            <c:extLst>
              <c:ext xmlns:c16="http://schemas.microsoft.com/office/drawing/2014/chart" uri="{C3380CC4-5D6E-409C-BE32-E72D297353CC}">
                <c16:uniqueId val="{00000005-AC16-4AD1-BA03-92C588A98DC9}"/>
              </c:ext>
            </c:extLst>
          </c:dPt>
          <c:dPt>
            <c:idx val="6"/>
            <c:invertIfNegative val="0"/>
            <c:bubble3D val="0"/>
            <c:spPr>
              <a:solidFill>
                <a:schemeClr val="tx2">
                  <a:lumMod val="50000"/>
                  <a:lumOff val="50000"/>
                </a:schemeClr>
              </a:solidFill>
              <a:ln>
                <a:solidFill>
                  <a:schemeClr val="bg1"/>
                </a:solidFill>
              </a:ln>
              <a:effectLst/>
            </c:spPr>
            <c:extLst>
              <c:ext xmlns:c16="http://schemas.microsoft.com/office/drawing/2014/chart" uri="{C3380CC4-5D6E-409C-BE32-E72D297353CC}">
                <c16:uniqueId val="{00000007-AC16-4AD1-BA03-92C588A98DC9}"/>
              </c:ext>
            </c:extLst>
          </c:dPt>
          <c:dPt>
            <c:idx val="8"/>
            <c:invertIfNegative val="0"/>
            <c:bubble3D val="0"/>
            <c:spPr>
              <a:solidFill>
                <a:schemeClr val="tx2">
                  <a:lumMod val="50000"/>
                  <a:lumOff val="50000"/>
                </a:schemeClr>
              </a:solidFill>
              <a:ln>
                <a:solidFill>
                  <a:schemeClr val="bg1"/>
                </a:solidFill>
              </a:ln>
              <a:effectLst/>
            </c:spPr>
            <c:extLst>
              <c:ext xmlns:c16="http://schemas.microsoft.com/office/drawing/2014/chart" uri="{C3380CC4-5D6E-409C-BE32-E72D297353CC}">
                <c16:uniqueId val="{00000009-AC16-4AD1-BA03-92C588A98DC9}"/>
              </c:ext>
            </c:extLst>
          </c:dPt>
          <c:dPt>
            <c:idx val="10"/>
            <c:invertIfNegative val="0"/>
            <c:bubble3D val="0"/>
            <c:spPr>
              <a:solidFill>
                <a:schemeClr val="tx2">
                  <a:lumMod val="50000"/>
                  <a:lumOff val="50000"/>
                </a:schemeClr>
              </a:solidFill>
              <a:ln>
                <a:solidFill>
                  <a:schemeClr val="bg1"/>
                </a:solidFill>
              </a:ln>
              <a:effectLst/>
            </c:spPr>
            <c:extLst>
              <c:ext xmlns:c16="http://schemas.microsoft.com/office/drawing/2014/chart" uri="{C3380CC4-5D6E-409C-BE32-E72D297353CC}">
                <c16:uniqueId val="{0000000B-AC16-4AD1-BA03-92C588A98DC9}"/>
              </c:ext>
            </c:extLst>
          </c:dPt>
          <c:dPt>
            <c:idx val="12"/>
            <c:invertIfNegative val="0"/>
            <c:bubble3D val="0"/>
            <c:spPr>
              <a:solidFill>
                <a:schemeClr val="tx2">
                  <a:lumMod val="50000"/>
                  <a:lumOff val="50000"/>
                </a:schemeClr>
              </a:solidFill>
              <a:ln>
                <a:solidFill>
                  <a:schemeClr val="bg1"/>
                </a:solidFill>
              </a:ln>
              <a:effectLst/>
            </c:spPr>
            <c:extLst>
              <c:ext xmlns:c16="http://schemas.microsoft.com/office/drawing/2014/chart" uri="{C3380CC4-5D6E-409C-BE32-E72D297353CC}">
                <c16:uniqueId val="{0000000D-AC16-4AD1-BA03-92C588A98DC9}"/>
              </c:ext>
            </c:extLst>
          </c:dPt>
          <c:dPt>
            <c:idx val="14"/>
            <c:invertIfNegative val="0"/>
            <c:bubble3D val="0"/>
            <c:spPr>
              <a:solidFill>
                <a:schemeClr val="tx2">
                  <a:lumMod val="50000"/>
                  <a:lumOff val="50000"/>
                </a:schemeClr>
              </a:solidFill>
              <a:ln>
                <a:solidFill>
                  <a:schemeClr val="bg1"/>
                </a:solidFill>
              </a:ln>
              <a:effectLst/>
            </c:spPr>
            <c:extLst>
              <c:ext xmlns:c16="http://schemas.microsoft.com/office/drawing/2014/chart" uri="{C3380CC4-5D6E-409C-BE32-E72D297353CC}">
                <c16:uniqueId val="{0000000F-AC16-4AD1-BA03-92C588A98DC9}"/>
              </c:ext>
            </c:extLst>
          </c:dPt>
          <c:dPt>
            <c:idx val="16"/>
            <c:invertIfNegative val="0"/>
            <c:bubble3D val="0"/>
            <c:spPr>
              <a:solidFill>
                <a:schemeClr val="tx2">
                  <a:lumMod val="50000"/>
                  <a:lumOff val="50000"/>
                </a:schemeClr>
              </a:solidFill>
              <a:ln>
                <a:solidFill>
                  <a:schemeClr val="bg1"/>
                </a:solidFill>
              </a:ln>
              <a:effectLst/>
            </c:spPr>
            <c:extLst>
              <c:ext xmlns:c16="http://schemas.microsoft.com/office/drawing/2014/chart" uri="{C3380CC4-5D6E-409C-BE32-E72D297353CC}">
                <c16:uniqueId val="{00000011-AC16-4AD1-BA03-92C588A98DC9}"/>
              </c:ext>
            </c:extLst>
          </c:dPt>
          <c:cat>
            <c:strRef>
              <c:f>Chart!$A$4:$A$21</c:f>
              <c:strCache>
                <c:ptCount val="18"/>
                <c:pt idx="0">
                  <c:v>A&amp;S 8 Week </c:v>
                </c:pt>
                <c:pt idx="1">
                  <c:v>A&amp;S 16 Week </c:v>
                </c:pt>
                <c:pt idx="2">
                  <c:v>B&amp;A 8 Week</c:v>
                </c:pt>
                <c:pt idx="3">
                  <c:v>B&amp;A 16 Week</c:v>
                </c:pt>
                <c:pt idx="4">
                  <c:v>CCA 8 Week </c:v>
                </c:pt>
                <c:pt idx="5">
                  <c:v>CCA 16 Week </c:v>
                </c:pt>
                <c:pt idx="6">
                  <c:v>HPS 8 Week</c:v>
                </c:pt>
                <c:pt idx="7">
                  <c:v>HPS 16 Week</c:v>
                </c:pt>
                <c:pt idx="8">
                  <c:v>HSW 8 Week</c:v>
                </c:pt>
                <c:pt idx="9">
                  <c:v>HSW 16 Week</c:v>
                </c:pt>
                <c:pt idx="10">
                  <c:v>IT 8 Week</c:v>
                </c:pt>
                <c:pt idx="11">
                  <c:v>IT 16 Week</c:v>
                </c:pt>
                <c:pt idx="12">
                  <c:v>STEM 8 Week </c:v>
                </c:pt>
                <c:pt idx="13">
                  <c:v>STEM 16 Week</c:v>
                </c:pt>
                <c:pt idx="14">
                  <c:v>TTS 8 Week</c:v>
                </c:pt>
                <c:pt idx="15">
                  <c:v>TTS 16 Week</c:v>
                </c:pt>
                <c:pt idx="16">
                  <c:v>Other-Non-Degree 8 Week</c:v>
                </c:pt>
                <c:pt idx="17">
                  <c:v>Other-Non-Degree 16 Week</c:v>
                </c:pt>
              </c:strCache>
            </c:strRef>
          </c:cat>
          <c:val>
            <c:numRef>
              <c:f>Chart!$B$4:$B$21</c:f>
              <c:numCache>
                <c:formatCode>0.00%</c:formatCode>
                <c:ptCount val="18"/>
                <c:pt idx="0">
                  <c:v>0.8831</c:v>
                </c:pt>
                <c:pt idx="1">
                  <c:v>0.76519999999999999</c:v>
                </c:pt>
                <c:pt idx="2">
                  <c:v>0.84919999999999995</c:v>
                </c:pt>
                <c:pt idx="3">
                  <c:v>0.78039999999999998</c:v>
                </c:pt>
                <c:pt idx="4">
                  <c:v>0.7853</c:v>
                </c:pt>
                <c:pt idx="5">
                  <c:v>0.80800000000000005</c:v>
                </c:pt>
                <c:pt idx="6">
                  <c:v>0.80530000000000002</c:v>
                </c:pt>
                <c:pt idx="7">
                  <c:v>0.79079999999999995</c:v>
                </c:pt>
                <c:pt idx="8">
                  <c:v>0.90269999999999995</c:v>
                </c:pt>
                <c:pt idx="9">
                  <c:v>0.81340000000000001</c:v>
                </c:pt>
                <c:pt idx="10">
                  <c:v>0.83120000000000005</c:v>
                </c:pt>
                <c:pt idx="11">
                  <c:v>0.7</c:v>
                </c:pt>
                <c:pt idx="12">
                  <c:v>0.7853</c:v>
                </c:pt>
                <c:pt idx="13">
                  <c:v>0.72670000000000001</c:v>
                </c:pt>
                <c:pt idx="14">
                  <c:v>0.89219999999999999</c:v>
                </c:pt>
                <c:pt idx="15">
                  <c:v>0.85899999999999999</c:v>
                </c:pt>
                <c:pt idx="16">
                  <c:v>0.81610000000000005</c:v>
                </c:pt>
                <c:pt idx="17">
                  <c:v>0.75870000000000004</c:v>
                </c:pt>
              </c:numCache>
            </c:numRef>
          </c:val>
          <c:extLst>
            <c:ext xmlns:c16="http://schemas.microsoft.com/office/drawing/2014/chart" uri="{C3380CC4-5D6E-409C-BE32-E72D297353CC}">
              <c16:uniqueId val="{00000012-AC16-4AD1-BA03-92C588A98DC9}"/>
            </c:ext>
          </c:extLst>
        </c:ser>
        <c:dLbls>
          <c:showLegendKey val="0"/>
          <c:showVal val="0"/>
          <c:showCatName val="0"/>
          <c:showSerName val="0"/>
          <c:showPercent val="0"/>
          <c:showBubbleSize val="0"/>
        </c:dLbls>
        <c:gapWidth val="219"/>
        <c:overlap val="-27"/>
        <c:axId val="542307472"/>
        <c:axId val="542308432"/>
      </c:barChart>
      <c:lineChart>
        <c:grouping val="standard"/>
        <c:varyColors val="0"/>
        <c:ser>
          <c:idx val="1"/>
          <c:order val="1"/>
          <c:tx>
            <c:strRef>
              <c:f>Chart!$C$3</c:f>
              <c:strCache>
                <c:ptCount val="1"/>
                <c:pt idx="0">
                  <c:v>Enrollment</c:v>
                </c:pt>
              </c:strCache>
            </c:strRef>
          </c:tx>
          <c:spPr>
            <a:ln w="28575" cap="rnd">
              <a:solidFill>
                <a:schemeClr val="accent2"/>
              </a:solidFill>
              <a:round/>
            </a:ln>
            <a:effectLst/>
          </c:spPr>
          <c:marker>
            <c:symbol val="none"/>
          </c:marker>
          <c:dPt>
            <c:idx val="9"/>
            <c:marker>
              <c:symbol val="none"/>
            </c:marker>
            <c:bubble3D val="0"/>
            <c:spPr>
              <a:ln w="38100" cap="rnd">
                <a:solidFill>
                  <a:schemeClr val="accent2"/>
                </a:solidFill>
                <a:round/>
              </a:ln>
              <a:effectLst/>
            </c:spPr>
            <c:extLst>
              <c:ext xmlns:c16="http://schemas.microsoft.com/office/drawing/2014/chart" uri="{C3380CC4-5D6E-409C-BE32-E72D297353CC}">
                <c16:uniqueId val="{00000014-AC16-4AD1-BA03-92C588A98DC9}"/>
              </c:ext>
            </c:extLst>
          </c:dPt>
          <c:cat>
            <c:strRef>
              <c:f>Chart!$A$4:$A$21</c:f>
              <c:strCache>
                <c:ptCount val="18"/>
                <c:pt idx="0">
                  <c:v>A&amp;S 8 Week </c:v>
                </c:pt>
                <c:pt idx="1">
                  <c:v>A&amp;S 16 Week </c:v>
                </c:pt>
                <c:pt idx="2">
                  <c:v>B&amp;A 8 Week</c:v>
                </c:pt>
                <c:pt idx="3">
                  <c:v>B&amp;A 16 Week</c:v>
                </c:pt>
                <c:pt idx="4">
                  <c:v>CCA 8 Week </c:v>
                </c:pt>
                <c:pt idx="5">
                  <c:v>CCA 16 Week </c:v>
                </c:pt>
                <c:pt idx="6">
                  <c:v>HPS 8 Week</c:v>
                </c:pt>
                <c:pt idx="7">
                  <c:v>HPS 16 Week</c:v>
                </c:pt>
                <c:pt idx="8">
                  <c:v>HSW 8 Week</c:v>
                </c:pt>
                <c:pt idx="9">
                  <c:v>HSW 16 Week</c:v>
                </c:pt>
                <c:pt idx="10">
                  <c:v>IT 8 Week</c:v>
                </c:pt>
                <c:pt idx="11">
                  <c:v>IT 16 Week</c:v>
                </c:pt>
                <c:pt idx="12">
                  <c:v>STEM 8 Week </c:v>
                </c:pt>
                <c:pt idx="13">
                  <c:v>STEM 16 Week</c:v>
                </c:pt>
                <c:pt idx="14">
                  <c:v>TTS 8 Week</c:v>
                </c:pt>
                <c:pt idx="15">
                  <c:v>TTS 16 Week</c:v>
                </c:pt>
                <c:pt idx="16">
                  <c:v>Other-Non-Degree 8 Week</c:v>
                </c:pt>
                <c:pt idx="17">
                  <c:v>Other-Non-Degree 16 Week</c:v>
                </c:pt>
              </c:strCache>
            </c:strRef>
          </c:cat>
          <c:val>
            <c:numRef>
              <c:f>Chart!$C$4:$C$21</c:f>
              <c:numCache>
                <c:formatCode>#,##0</c:formatCode>
                <c:ptCount val="18"/>
                <c:pt idx="0" formatCode="General">
                  <c:v>461</c:v>
                </c:pt>
                <c:pt idx="1">
                  <c:v>2522</c:v>
                </c:pt>
                <c:pt idx="2">
                  <c:v>2090</c:v>
                </c:pt>
                <c:pt idx="3">
                  <c:v>5906</c:v>
                </c:pt>
                <c:pt idx="4" formatCode="General">
                  <c:v>267</c:v>
                </c:pt>
                <c:pt idx="5">
                  <c:v>3686</c:v>
                </c:pt>
                <c:pt idx="6">
                  <c:v>1377</c:v>
                </c:pt>
                <c:pt idx="7">
                  <c:v>10156</c:v>
                </c:pt>
                <c:pt idx="8">
                  <c:v>4873</c:v>
                </c:pt>
                <c:pt idx="9">
                  <c:v>18424</c:v>
                </c:pt>
                <c:pt idx="10">
                  <c:v>1029</c:v>
                </c:pt>
                <c:pt idx="11">
                  <c:v>1671</c:v>
                </c:pt>
                <c:pt idx="12" formatCode="General">
                  <c:v>501</c:v>
                </c:pt>
                <c:pt idx="13">
                  <c:v>4627</c:v>
                </c:pt>
                <c:pt idx="14" formatCode="General">
                  <c:v>811</c:v>
                </c:pt>
                <c:pt idx="15">
                  <c:v>2876</c:v>
                </c:pt>
                <c:pt idx="16" formatCode="General">
                  <c:v>981</c:v>
                </c:pt>
                <c:pt idx="17">
                  <c:v>4775</c:v>
                </c:pt>
              </c:numCache>
            </c:numRef>
          </c:val>
          <c:smooth val="0"/>
          <c:extLst>
            <c:ext xmlns:c16="http://schemas.microsoft.com/office/drawing/2014/chart" uri="{C3380CC4-5D6E-409C-BE32-E72D297353CC}">
              <c16:uniqueId val="{00000015-AC16-4AD1-BA03-92C588A98DC9}"/>
            </c:ext>
          </c:extLst>
        </c:ser>
        <c:dLbls>
          <c:showLegendKey val="0"/>
          <c:showVal val="0"/>
          <c:showCatName val="0"/>
          <c:showSerName val="0"/>
          <c:showPercent val="0"/>
          <c:showBubbleSize val="0"/>
        </c:dLbls>
        <c:marker val="1"/>
        <c:smooth val="0"/>
        <c:axId val="1427523840"/>
        <c:axId val="1427523360"/>
      </c:lineChart>
      <c:catAx>
        <c:axId val="54230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308432"/>
        <c:crosses val="autoZero"/>
        <c:auto val="1"/>
        <c:lblAlgn val="ctr"/>
        <c:lblOffset val="100"/>
        <c:noMultiLvlLbl val="0"/>
      </c:catAx>
      <c:valAx>
        <c:axId val="542308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Success Percent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307472"/>
        <c:crosses val="autoZero"/>
        <c:crossBetween val="between"/>
      </c:valAx>
      <c:valAx>
        <c:axId val="142752336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Enrollments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7523840"/>
        <c:crosses val="max"/>
        <c:crossBetween val="between"/>
      </c:valAx>
      <c:catAx>
        <c:axId val="1427523840"/>
        <c:scaling>
          <c:orientation val="minMax"/>
        </c:scaling>
        <c:delete val="1"/>
        <c:axPos val="b"/>
        <c:numFmt formatCode="General" sourceLinked="1"/>
        <c:majorTickMark val="out"/>
        <c:minorTickMark val="none"/>
        <c:tickLblPos val="nextTo"/>
        <c:crossAx val="14275233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a:t>FY26 Budget</a:t>
            </a:r>
          </a:p>
        </c:rich>
      </c:tx>
      <c:layout>
        <c:manualLayout>
          <c:xMode val="edge"/>
          <c:yMode val="edge"/>
          <c:x val="0.30899953862556739"/>
          <c:y val="5.1449550576022282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312174152662038"/>
          <c:y val="0.18718636381029691"/>
          <c:w val="0.64439137922004297"/>
          <c:h val="0.8128137738954297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F2F-4B63-B190-BCE552261F9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F2F-4B63-B190-BCE552261F9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F2F-4B63-B190-BCE552261F9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F2F-4B63-B190-BCE552261F9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F2F-4B63-B190-BCE552261F9D}"/>
              </c:ext>
            </c:extLst>
          </c:dPt>
          <c:dLbls>
            <c:dLbl>
              <c:idx val="0"/>
              <c:layout>
                <c:manualLayout>
                  <c:x val="3.6588187281695723E-2"/>
                  <c:y val="0.24733219983651369"/>
                </c:manualLayout>
              </c:layout>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F2F-4B63-B190-BCE552261F9D}"/>
                </c:ext>
              </c:extLst>
            </c:dLbl>
            <c:dLbl>
              <c:idx val="1"/>
              <c:layout>
                <c:manualLayout>
                  <c:x val="-0.20764165550516039"/>
                  <c:y val="-9.039625269021395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F2F-4B63-B190-BCE552261F9D}"/>
                </c:ext>
              </c:extLst>
            </c:dLbl>
            <c:dLbl>
              <c:idx val="2"/>
              <c:layout>
                <c:manualLayout>
                  <c:x val="0.1185963900148361"/>
                  <c:y val="-8.1696417268008609E-2"/>
                </c:manualLayout>
              </c:layout>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F2F-4B63-B190-BCE552261F9D}"/>
                </c:ext>
              </c:extLst>
            </c:dLbl>
            <c:dLbl>
              <c:idx val="3"/>
              <c:delete val="1"/>
              <c:extLst>
                <c:ext xmlns:c15="http://schemas.microsoft.com/office/drawing/2012/chart" uri="{CE6537A1-D6FC-4f65-9D91-7224C49458BB}"/>
                <c:ext xmlns:c16="http://schemas.microsoft.com/office/drawing/2014/chart" uri="{C3380CC4-5D6E-409C-BE32-E72D297353CC}">
                  <c16:uniqueId val="{00000007-BF2F-4B63-B190-BCE552261F9D}"/>
                </c:ext>
              </c:extLst>
            </c:dLbl>
            <c:dLbl>
              <c:idx val="4"/>
              <c:delete val="1"/>
              <c:extLst>
                <c:ext xmlns:c15="http://schemas.microsoft.com/office/drawing/2012/chart" uri="{CE6537A1-D6FC-4f65-9D91-7224C49458BB}"/>
                <c:ext xmlns:c16="http://schemas.microsoft.com/office/drawing/2014/chart" uri="{C3380CC4-5D6E-409C-BE32-E72D297353CC}">
                  <c16:uniqueId val="{00000009-BF2F-4B63-B190-BCE552261F9D}"/>
                </c:ext>
              </c:extLst>
            </c:dLbl>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'FY26 Book 2 '!$F$111:$F$115</c:f>
              <c:strCache>
                <c:ptCount val="5"/>
                <c:pt idx="0">
                  <c:v>Salaries</c:v>
                </c:pt>
                <c:pt idx="1">
                  <c:v>Benefits</c:v>
                </c:pt>
                <c:pt idx="2">
                  <c:v>Operating Expenses</c:v>
                </c:pt>
                <c:pt idx="3">
                  <c:v>Capital Outlay</c:v>
                </c:pt>
                <c:pt idx="4">
                  <c:v>Transfers</c:v>
                </c:pt>
              </c:strCache>
            </c:strRef>
          </c:cat>
          <c:val>
            <c:numRef>
              <c:f>'FY26 Book 2 '!$G$111:$G$115</c:f>
              <c:numCache>
                <c:formatCode>#,##0</c:formatCode>
                <c:ptCount val="5"/>
                <c:pt idx="0" formatCode="[$$-409]\ #,##0">
                  <c:v>28598662</c:v>
                </c:pt>
                <c:pt idx="1">
                  <c:v>12069440</c:v>
                </c:pt>
                <c:pt idx="2">
                  <c:v>15601602</c:v>
                </c:pt>
                <c:pt idx="3">
                  <c:v>1158784</c:v>
                </c:pt>
                <c:pt idx="4">
                  <c:v>3300000</c:v>
                </c:pt>
              </c:numCache>
            </c:numRef>
          </c:val>
          <c:extLst>
            <c:ext xmlns:c16="http://schemas.microsoft.com/office/drawing/2014/chart" uri="{C3380CC4-5D6E-409C-BE32-E72D297353CC}">
              <c16:uniqueId val="{0000000A-BF2F-4B63-B190-BCE552261F9D}"/>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800" b="1"/>
              <a:t>Non-Service Area Applicants</a:t>
            </a:r>
            <a:r>
              <a:rPr lang="en-US" sz="1800" b="1" baseline="0"/>
              <a:t> to LCCC</a:t>
            </a:r>
          </a:p>
          <a:p>
            <a:pPr>
              <a:defRPr b="1"/>
            </a:pPr>
            <a:r>
              <a:rPr lang="en-US" b="1" baseline="0"/>
              <a:t>Point-in-Time to August 5th</a:t>
            </a:r>
            <a:endParaRPr lang="en-US" b="1"/>
          </a:p>
        </c:rich>
      </c:tx>
      <c:layout>
        <c:manualLayout>
          <c:xMode val="edge"/>
          <c:yMode val="edge"/>
          <c:x val="0.32333645480104573"/>
          <c:y val="1.085350882403086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'Applicant Data (12)'!$B$1</c:f>
              <c:strCache>
                <c:ptCount val="1"/>
                <c:pt idx="0">
                  <c:v>FA23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'Applicant Data (12)'!$A$4:$A$7</c:f>
              <c:strCache>
                <c:ptCount val="4"/>
                <c:pt idx="0">
                  <c:v>Other WY</c:v>
                </c:pt>
                <c:pt idx="1">
                  <c:v>Colorado</c:v>
                </c:pt>
                <c:pt idx="2">
                  <c:v>Nebraska</c:v>
                </c:pt>
                <c:pt idx="3">
                  <c:v>South Dakota</c:v>
                </c:pt>
              </c:strCache>
              <c:extLst/>
            </c:strRef>
          </c:cat>
          <c:val>
            <c:numRef>
              <c:f>'Applicant Data (12)'!$B$4:$B$7</c:f>
              <c:numCache>
                <c:formatCode>General</c:formatCode>
                <c:ptCount val="4"/>
                <c:pt idx="0">
                  <c:v>385</c:v>
                </c:pt>
                <c:pt idx="1">
                  <c:v>297</c:v>
                </c:pt>
                <c:pt idx="2">
                  <c:v>92</c:v>
                </c:pt>
                <c:pt idx="3">
                  <c:v>27</c:v>
                </c:pt>
              </c:numCache>
              <c:extLst/>
            </c:numRef>
          </c:val>
          <c:extLst>
            <c:ext xmlns:c16="http://schemas.microsoft.com/office/drawing/2014/chart" uri="{C3380CC4-5D6E-409C-BE32-E72D297353CC}">
              <c16:uniqueId val="{00000000-5FF4-4258-B81E-317B49C0CB97}"/>
            </c:ext>
          </c:extLst>
        </c:ser>
        <c:ser>
          <c:idx val="1"/>
          <c:order val="1"/>
          <c:tx>
            <c:strRef>
              <c:f>'Applicant Data (12)'!$C$1</c:f>
              <c:strCache>
                <c:ptCount val="1"/>
                <c:pt idx="0">
                  <c:v>FA24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'Applicant Data (12)'!$A$4:$A$7</c:f>
              <c:strCache>
                <c:ptCount val="4"/>
                <c:pt idx="0">
                  <c:v>Other WY</c:v>
                </c:pt>
                <c:pt idx="1">
                  <c:v>Colorado</c:v>
                </c:pt>
                <c:pt idx="2">
                  <c:v>Nebraska</c:v>
                </c:pt>
                <c:pt idx="3">
                  <c:v>South Dakota</c:v>
                </c:pt>
              </c:strCache>
              <c:extLst/>
            </c:strRef>
          </c:cat>
          <c:val>
            <c:numRef>
              <c:f>'Applicant Data (12)'!$C$4:$C$7</c:f>
              <c:numCache>
                <c:formatCode>General</c:formatCode>
                <c:ptCount val="4"/>
                <c:pt idx="0">
                  <c:v>517</c:v>
                </c:pt>
                <c:pt idx="1">
                  <c:v>342</c:v>
                </c:pt>
                <c:pt idx="2">
                  <c:v>119</c:v>
                </c:pt>
                <c:pt idx="3">
                  <c:v>31</c:v>
                </c:pt>
              </c:numCache>
              <c:extLst/>
            </c:numRef>
          </c:val>
          <c:extLst>
            <c:ext xmlns:c16="http://schemas.microsoft.com/office/drawing/2014/chart" uri="{C3380CC4-5D6E-409C-BE32-E72D297353CC}">
              <c16:uniqueId val="{00000001-5FF4-4258-B81E-317B49C0CB97}"/>
            </c:ext>
          </c:extLst>
        </c:ser>
        <c:ser>
          <c:idx val="2"/>
          <c:order val="2"/>
          <c:tx>
            <c:strRef>
              <c:f>'Applicant Data (12)'!$D$1</c:f>
              <c:strCache>
                <c:ptCount val="1"/>
                <c:pt idx="0">
                  <c:v>FA25</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'Applicant Data (12)'!$A$4:$A$7</c:f>
              <c:strCache>
                <c:ptCount val="4"/>
                <c:pt idx="0">
                  <c:v>Other WY</c:v>
                </c:pt>
                <c:pt idx="1">
                  <c:v>Colorado</c:v>
                </c:pt>
                <c:pt idx="2">
                  <c:v>Nebraska</c:v>
                </c:pt>
                <c:pt idx="3">
                  <c:v>South Dakota</c:v>
                </c:pt>
              </c:strCache>
              <c:extLst/>
            </c:strRef>
          </c:cat>
          <c:val>
            <c:numRef>
              <c:f>'Applicant Data (12)'!$D$4:$D$7</c:f>
              <c:numCache>
                <c:formatCode>General</c:formatCode>
                <c:ptCount val="4"/>
                <c:pt idx="0">
                  <c:v>478</c:v>
                </c:pt>
                <c:pt idx="1">
                  <c:v>347</c:v>
                </c:pt>
                <c:pt idx="2">
                  <c:v>131</c:v>
                </c:pt>
                <c:pt idx="3">
                  <c:v>42</c:v>
                </c:pt>
              </c:numCache>
              <c:extLst/>
            </c:numRef>
          </c:val>
          <c:extLst>
            <c:ext xmlns:c16="http://schemas.microsoft.com/office/drawing/2014/chart" uri="{C3380CC4-5D6E-409C-BE32-E72D297353CC}">
              <c16:uniqueId val="{00000002-5FF4-4258-B81E-317B49C0CB97}"/>
            </c:ext>
          </c:extLst>
        </c:ser>
        <c:dLbls>
          <c:showLegendKey val="0"/>
          <c:showVal val="0"/>
          <c:showCatName val="0"/>
          <c:showSerName val="0"/>
          <c:showPercent val="0"/>
          <c:showBubbleSize val="0"/>
        </c:dLbls>
        <c:gapWidth val="219"/>
        <c:overlap val="-27"/>
        <c:axId val="722271168"/>
        <c:axId val="648167855"/>
      </c:barChart>
      <c:catAx>
        <c:axId val="72227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48167855"/>
        <c:crosses val="autoZero"/>
        <c:auto val="1"/>
        <c:lblAlgn val="ctr"/>
        <c:lblOffset val="100"/>
        <c:noMultiLvlLbl val="0"/>
      </c:catAx>
      <c:valAx>
        <c:axId val="648167855"/>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22271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t>LCCC Annual Enrollment</a:t>
            </a:r>
          </a:p>
          <a:p>
            <a:pPr>
              <a:defRPr/>
            </a:pPr>
            <a:r>
              <a:rPr lang="en-US" sz="1600" b="1"/>
              <a:t>12 Month Unduplicated Headcount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'LCCC Annual Enrollment'!$F$1:$K$1</c:f>
              <c:strCache>
                <c:ptCount val="6"/>
                <c:pt idx="0">
                  <c:v>2019-2020</c:v>
                </c:pt>
                <c:pt idx="1">
                  <c:v>2020-2021</c:v>
                </c:pt>
                <c:pt idx="2">
                  <c:v>2021-2022</c:v>
                </c:pt>
                <c:pt idx="3">
                  <c:v>2022-2023</c:v>
                </c:pt>
                <c:pt idx="4">
                  <c:v>2023-2024</c:v>
                </c:pt>
                <c:pt idx="5">
                  <c:v>2024-2025</c:v>
                </c:pt>
              </c:strCache>
            </c:strRef>
          </c:cat>
          <c:val>
            <c:numRef>
              <c:f>'LCCC Annual Enrollment'!$F$2:$K$2</c:f>
              <c:numCache>
                <c:formatCode>#,##0</c:formatCode>
                <c:ptCount val="6"/>
                <c:pt idx="0">
                  <c:v>5970</c:v>
                </c:pt>
                <c:pt idx="1">
                  <c:v>5307</c:v>
                </c:pt>
                <c:pt idx="2">
                  <c:v>5389</c:v>
                </c:pt>
                <c:pt idx="3">
                  <c:v>5328</c:v>
                </c:pt>
                <c:pt idx="4">
                  <c:v>5725</c:v>
                </c:pt>
                <c:pt idx="5">
                  <c:v>6201</c:v>
                </c:pt>
              </c:numCache>
            </c:numRef>
          </c:val>
          <c:smooth val="0"/>
          <c:extLst>
            <c:ext xmlns:c16="http://schemas.microsoft.com/office/drawing/2014/chart" uri="{C3380CC4-5D6E-409C-BE32-E72D297353CC}">
              <c16:uniqueId val="{00000000-6053-41A4-80FC-125F04EBEA26}"/>
            </c:ext>
          </c:extLst>
        </c:ser>
        <c:dLbls>
          <c:showLegendKey val="0"/>
          <c:showVal val="0"/>
          <c:showCatName val="0"/>
          <c:showSerName val="0"/>
          <c:showPercent val="0"/>
          <c:showBubbleSize val="0"/>
        </c:dLbls>
        <c:marker val="1"/>
        <c:smooth val="0"/>
        <c:axId val="1060158336"/>
        <c:axId val="1060171776"/>
      </c:lineChart>
      <c:catAx>
        <c:axId val="106015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060171776"/>
        <c:crosses val="autoZero"/>
        <c:auto val="1"/>
        <c:lblAlgn val="ctr"/>
        <c:lblOffset val="100"/>
        <c:noMultiLvlLbl val="0"/>
      </c:catAx>
      <c:valAx>
        <c:axId val="106017177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60158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09649795972687"/>
          <c:y val="2.4238387499749874E-2"/>
          <c:w val="0.38328856091467695"/>
          <c:h val="0.8504407814861565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16-4847-8F9A-2EF0AE45CD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516-4847-8F9A-2EF0AE45CD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516-4847-8F9A-2EF0AE45CD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516-4847-8F9A-2EF0AE45CD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516-4847-8F9A-2EF0AE45CDE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516-4847-8F9A-2EF0AE45CDE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516-4847-8F9A-2EF0AE45CDE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516-4847-8F9A-2EF0AE45CDEA}"/>
              </c:ext>
            </c:extLst>
          </c:dPt>
          <c:dLbls>
            <c:dLbl>
              <c:idx val="0"/>
              <c:layout>
                <c:manualLayout>
                  <c:x val="7.1030558117172293E-2"/>
                  <c:y val="1.052472271611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516-4847-8F9A-2EF0AE45CDEA}"/>
                </c:ext>
              </c:extLst>
            </c:dLbl>
            <c:dLbl>
              <c:idx val="1"/>
              <c:layout>
                <c:manualLayout>
                  <c:x val="3.081902559228936E-2"/>
                  <c:y val="1.92638438020802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516-4847-8F9A-2EF0AE45CDEA}"/>
                </c:ext>
              </c:extLst>
            </c:dLbl>
            <c:dLbl>
              <c:idx val="2"/>
              <c:layout>
                <c:manualLayout>
                  <c:x val="-6.0494161977840577E-2"/>
                  <c:y val="2.44774330245556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516-4847-8F9A-2EF0AE45CDEA}"/>
                </c:ext>
              </c:extLst>
            </c:dLbl>
            <c:dLbl>
              <c:idx val="3"/>
              <c:layout>
                <c:manualLayout>
                  <c:x val="-1.2231813785318414E-2"/>
                  <c:y val="-0.15289877340167504"/>
                </c:manualLayout>
              </c:layout>
              <c:showLegendKey val="0"/>
              <c:showVal val="0"/>
              <c:showCatName val="1"/>
              <c:showSerName val="0"/>
              <c:showPercent val="1"/>
              <c:showBubbleSize val="0"/>
              <c:extLst>
                <c:ext xmlns:c15="http://schemas.microsoft.com/office/drawing/2012/chart" uri="{CE6537A1-D6FC-4f65-9D91-7224C49458BB}">
                  <c15:layout>
                    <c:manualLayout>
                      <c:w val="0.21257252952370675"/>
                      <c:h val="0.19182805377015494"/>
                    </c:manualLayout>
                  </c15:layout>
                </c:ext>
                <c:ext xmlns:c16="http://schemas.microsoft.com/office/drawing/2014/chart" uri="{C3380CC4-5D6E-409C-BE32-E72D297353CC}">
                  <c16:uniqueId val="{00000007-F516-4847-8F9A-2EF0AE45CDEA}"/>
                </c:ext>
              </c:extLst>
            </c:dLbl>
            <c:dLbl>
              <c:idx val="4"/>
              <c:layout>
                <c:manualLayout>
                  <c:x val="7.6903818611381E-2"/>
                  <c:y val="1.1675492369683904E-2"/>
                </c:manualLayout>
              </c:layout>
              <c:showLegendKey val="0"/>
              <c:showVal val="0"/>
              <c:showCatName val="1"/>
              <c:showSerName val="0"/>
              <c:showPercent val="1"/>
              <c:showBubbleSize val="0"/>
              <c:extLst>
                <c:ext xmlns:c15="http://schemas.microsoft.com/office/drawing/2012/chart" uri="{CE6537A1-D6FC-4f65-9D91-7224C49458BB}">
                  <c15:layout>
                    <c:manualLayout>
                      <c:w val="0.2237837480675588"/>
                      <c:h val="0.15975373246174837"/>
                    </c:manualLayout>
                  </c15:layout>
                </c:ext>
                <c:ext xmlns:c16="http://schemas.microsoft.com/office/drawing/2014/chart" uri="{C3380CC4-5D6E-409C-BE32-E72D297353CC}">
                  <c16:uniqueId val="{00000009-F516-4847-8F9A-2EF0AE45CDEA}"/>
                </c:ext>
              </c:extLst>
            </c:dLbl>
            <c:dLbl>
              <c:idx val="5"/>
              <c:layout>
                <c:manualLayout>
                  <c:x val="4.7361648875958028E-2"/>
                  <c:y val="3.8969303913463302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2645727389759862"/>
                      <c:h val="0.14121648911124551"/>
                    </c:manualLayout>
                  </c15:layout>
                </c:ext>
                <c:ext xmlns:c16="http://schemas.microsoft.com/office/drawing/2014/chart" uri="{C3380CC4-5D6E-409C-BE32-E72D297353CC}">
                  <c16:uniqueId val="{0000000B-F516-4847-8F9A-2EF0AE45CDEA}"/>
                </c:ext>
              </c:extLst>
            </c:dLbl>
            <c:dLbl>
              <c:idx val="6"/>
              <c:layout>
                <c:manualLayout>
                  <c:x val="5.3612510147943215E-2"/>
                  <c:y val="2.214005416406108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516-4847-8F9A-2EF0AE45CDEA}"/>
                </c:ext>
              </c:extLst>
            </c:dLbl>
            <c:dLbl>
              <c:idx val="7"/>
              <c:layout>
                <c:manualLayout>
                  <c:x val="4.6955932310263016E-2"/>
                  <c:y val="-9.248370163406993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516-4847-8F9A-2EF0AE45CDE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'LCCC Annual Enrollment'!$A$3:$A$10</c:f>
              <c:strCache>
                <c:ptCount val="8"/>
                <c:pt idx="0">
                  <c:v>Ag &amp; Equine</c:v>
                </c:pt>
                <c:pt idx="1">
                  <c:v>Business &amp; Accounting</c:v>
                </c:pt>
                <c:pt idx="2">
                  <c:v>Comm &amp; Creative Arts</c:v>
                </c:pt>
                <c:pt idx="3">
                  <c:v>Health Sciences &amp; Wellness</c:v>
                </c:pt>
                <c:pt idx="4">
                  <c:v>Human &amp; Public Services</c:v>
                </c:pt>
                <c:pt idx="5">
                  <c:v>Info Tech</c:v>
                </c:pt>
                <c:pt idx="6">
                  <c:v>STEM</c:v>
                </c:pt>
                <c:pt idx="7">
                  <c:v>Trades &amp; Tech </c:v>
                </c:pt>
              </c:strCache>
            </c:strRef>
          </c:cat>
          <c:val>
            <c:numRef>
              <c:f>'LCCC Annual Enrollment'!$K$3:$K$10</c:f>
              <c:numCache>
                <c:formatCode>General</c:formatCode>
                <c:ptCount val="8"/>
                <c:pt idx="0">
                  <c:v>147</c:v>
                </c:pt>
                <c:pt idx="1">
                  <c:v>462</c:v>
                </c:pt>
                <c:pt idx="2">
                  <c:v>224</c:v>
                </c:pt>
                <c:pt idx="3" formatCode="#,##0">
                  <c:v>1606</c:v>
                </c:pt>
                <c:pt idx="4">
                  <c:v>619</c:v>
                </c:pt>
                <c:pt idx="5">
                  <c:v>222</c:v>
                </c:pt>
                <c:pt idx="6">
                  <c:v>359</c:v>
                </c:pt>
                <c:pt idx="7">
                  <c:v>205</c:v>
                </c:pt>
              </c:numCache>
            </c:numRef>
          </c:val>
          <c:extLst>
            <c:ext xmlns:c16="http://schemas.microsoft.com/office/drawing/2014/chart" uri="{C3380CC4-5D6E-409C-BE32-E72D297353CC}">
              <c16:uniqueId val="{00000010-F516-4847-8F9A-2EF0AE45CDEA}"/>
            </c:ext>
          </c:extLst>
        </c:ser>
        <c:dLbls>
          <c:showLegendKey val="0"/>
          <c:showVal val="0"/>
          <c:showCatName val="0"/>
          <c:showSerName val="0"/>
          <c:showPercent val="0"/>
          <c:showBubbleSize val="0"/>
          <c:showLeaderLines val="1"/>
        </c:dLbls>
        <c:firstSliceAng val="13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t>Total Enrollment </a:t>
            </a:r>
          </a:p>
          <a:p>
            <a:pPr>
              <a:defRPr/>
            </a:pPr>
            <a:r>
              <a:rPr lang="en-US" sz="1600" b="1"/>
              <a:t>Fall Semester Point-in-Time</a:t>
            </a:r>
            <a:r>
              <a:rPr lang="en-US" sz="1600" b="1" baseline="0"/>
              <a:t> as of August 5th</a:t>
            </a:r>
            <a:endParaRPr lang="en-US" sz="1600" b="1"/>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'LCCC Fall Enrollment Trends'!$A$3</c:f>
              <c:strCache>
                <c:ptCount val="1"/>
                <c:pt idx="0">
                  <c:v>Total Enrollment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'LCCC Fall Enrollment Trends'!$B$2:$H$2</c:f>
              <c:strCache>
                <c:ptCount val="7"/>
                <c:pt idx="0">
                  <c:v>19/FA </c:v>
                </c:pt>
                <c:pt idx="1">
                  <c:v>20/FA </c:v>
                </c:pt>
                <c:pt idx="2">
                  <c:v>21/FA </c:v>
                </c:pt>
                <c:pt idx="3">
                  <c:v>22/FA </c:v>
                </c:pt>
                <c:pt idx="4">
                  <c:v>23/FA </c:v>
                </c:pt>
                <c:pt idx="5">
                  <c:v> 24/FA  </c:v>
                </c:pt>
                <c:pt idx="6">
                  <c:v> 25/FA  </c:v>
                </c:pt>
              </c:strCache>
            </c:strRef>
          </c:cat>
          <c:val>
            <c:numRef>
              <c:f>'LCCC Fall Enrollment Trends'!$B$3:$H$3</c:f>
              <c:numCache>
                <c:formatCode>#,##0</c:formatCode>
                <c:ptCount val="7"/>
                <c:pt idx="0">
                  <c:v>2643</c:v>
                </c:pt>
                <c:pt idx="1">
                  <c:v>2443</c:v>
                </c:pt>
                <c:pt idx="2">
                  <c:v>2540</c:v>
                </c:pt>
                <c:pt idx="3">
                  <c:v>2528</c:v>
                </c:pt>
                <c:pt idx="4">
                  <c:v>2843</c:v>
                </c:pt>
                <c:pt idx="5">
                  <c:v>3068</c:v>
                </c:pt>
                <c:pt idx="6">
                  <c:v>3256</c:v>
                </c:pt>
              </c:numCache>
            </c:numRef>
          </c:val>
          <c:smooth val="0"/>
          <c:extLst>
            <c:ext xmlns:c16="http://schemas.microsoft.com/office/drawing/2014/chart" uri="{C3380CC4-5D6E-409C-BE32-E72D297353CC}">
              <c16:uniqueId val="{00000003-9F2D-4DE3-8CFF-519C62C2F6DE}"/>
            </c:ext>
          </c:extLst>
        </c:ser>
        <c:dLbls>
          <c:showLegendKey val="0"/>
          <c:showVal val="0"/>
          <c:showCatName val="0"/>
          <c:showSerName val="0"/>
          <c:showPercent val="0"/>
          <c:showBubbleSize val="0"/>
        </c:dLbls>
        <c:marker val="1"/>
        <c:smooth val="0"/>
        <c:axId val="918888304"/>
        <c:axId val="918888784"/>
      </c:lineChart>
      <c:catAx>
        <c:axId val="91888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918888784"/>
        <c:crosses val="autoZero"/>
        <c:auto val="1"/>
        <c:lblAlgn val="ctr"/>
        <c:lblOffset val="100"/>
        <c:noMultiLvlLbl val="0"/>
      </c:catAx>
      <c:valAx>
        <c:axId val="918888784"/>
        <c:scaling>
          <c:orientation val="minMax"/>
          <c:min val="200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918888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t>First Time Freshmen</a:t>
            </a:r>
            <a:br>
              <a:rPr lang="en-US"/>
            </a:br>
            <a:r>
              <a:rPr lang="en-US" sz="1400"/>
              <a:t>Fall Semester Point-in-Time as of August 5th</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'LCCC Fall Enrollment Trends'!$A$4</c:f>
              <c:strCache>
                <c:ptCount val="1"/>
                <c:pt idx="0">
                  <c:v>First Time Freshmen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'LCCC Fall Enrollment Trends'!$B$2:$H$2</c:f>
              <c:strCache>
                <c:ptCount val="7"/>
                <c:pt idx="0">
                  <c:v>19/FA </c:v>
                </c:pt>
                <c:pt idx="1">
                  <c:v>20/FA </c:v>
                </c:pt>
                <c:pt idx="2">
                  <c:v>21/FA </c:v>
                </c:pt>
                <c:pt idx="3">
                  <c:v>22/FA </c:v>
                </c:pt>
                <c:pt idx="4">
                  <c:v>23/FA </c:v>
                </c:pt>
                <c:pt idx="5">
                  <c:v> 24/FA  </c:v>
                </c:pt>
                <c:pt idx="6">
                  <c:v> 25/FA  </c:v>
                </c:pt>
              </c:strCache>
            </c:strRef>
          </c:cat>
          <c:val>
            <c:numRef>
              <c:f>'LCCC Fall Enrollment Trends'!$B$4:$H$4</c:f>
              <c:numCache>
                <c:formatCode>#,##0</c:formatCode>
                <c:ptCount val="7"/>
                <c:pt idx="0">
                  <c:v>453</c:v>
                </c:pt>
                <c:pt idx="1">
                  <c:v>418</c:v>
                </c:pt>
                <c:pt idx="2">
                  <c:v>474</c:v>
                </c:pt>
                <c:pt idx="3">
                  <c:v>548</c:v>
                </c:pt>
                <c:pt idx="4">
                  <c:v>560</c:v>
                </c:pt>
                <c:pt idx="5">
                  <c:v>570</c:v>
                </c:pt>
                <c:pt idx="6">
                  <c:v>603</c:v>
                </c:pt>
              </c:numCache>
            </c:numRef>
          </c:val>
          <c:smooth val="0"/>
          <c:extLst>
            <c:ext xmlns:c16="http://schemas.microsoft.com/office/drawing/2014/chart" uri="{C3380CC4-5D6E-409C-BE32-E72D297353CC}">
              <c16:uniqueId val="{00000003-75A2-4E86-A03C-F952326F0F6D}"/>
            </c:ext>
          </c:extLst>
        </c:ser>
        <c:dLbls>
          <c:showLegendKey val="0"/>
          <c:showVal val="0"/>
          <c:showCatName val="0"/>
          <c:showSerName val="0"/>
          <c:showPercent val="0"/>
          <c:showBubbleSize val="0"/>
        </c:dLbls>
        <c:marker val="1"/>
        <c:smooth val="0"/>
        <c:axId val="918885424"/>
        <c:axId val="918883504"/>
      </c:lineChart>
      <c:catAx>
        <c:axId val="918885424"/>
        <c:scaling>
          <c:orientation val="minMax"/>
        </c:scaling>
        <c:delete val="1"/>
        <c:axPos val="b"/>
        <c:numFmt formatCode="General" sourceLinked="1"/>
        <c:majorTickMark val="none"/>
        <c:minorTickMark val="none"/>
        <c:tickLblPos val="nextTo"/>
        <c:crossAx val="918883504"/>
        <c:crosses val="autoZero"/>
        <c:auto val="1"/>
        <c:lblAlgn val="ctr"/>
        <c:lblOffset val="100"/>
        <c:noMultiLvlLbl val="0"/>
      </c:catAx>
      <c:valAx>
        <c:axId val="918883504"/>
        <c:scaling>
          <c:orientation val="minMax"/>
          <c:min val="30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91888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t>Continuing Students</a:t>
            </a:r>
          </a:p>
          <a:p>
            <a:pPr>
              <a:defRPr/>
            </a:pPr>
            <a:r>
              <a:rPr lang="en-US" sz="1200"/>
              <a:t>Fall Semester Point-in-Time as of </a:t>
            </a:r>
            <a:r>
              <a:rPr lang="en-US" sz="1200" b="0" i="0" u="none" strike="noStrike" kern="1200" spc="0" baseline="0">
                <a:solidFill>
                  <a:prstClr val="black">
                    <a:lumMod val="65000"/>
                    <a:lumOff val="35000"/>
                  </a:prstClr>
                </a:solidFill>
              </a:rPr>
              <a:t>August 5th</a:t>
            </a:r>
            <a:endParaRPr lang="en-US" sz="120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'LCCC Fall Enrollment Trends'!$A$5</c:f>
              <c:strCache>
                <c:ptCount val="1"/>
                <c:pt idx="0">
                  <c:v>Continuing Students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'LCCC Fall Enrollment Trends'!$B$2:$H$2</c:f>
              <c:strCache>
                <c:ptCount val="7"/>
                <c:pt idx="0">
                  <c:v>19/FA </c:v>
                </c:pt>
                <c:pt idx="1">
                  <c:v>20/FA </c:v>
                </c:pt>
                <c:pt idx="2">
                  <c:v>21/FA </c:v>
                </c:pt>
                <c:pt idx="3">
                  <c:v>22/FA </c:v>
                </c:pt>
                <c:pt idx="4">
                  <c:v>23/FA </c:v>
                </c:pt>
                <c:pt idx="5">
                  <c:v> 24/FA  </c:v>
                </c:pt>
                <c:pt idx="6">
                  <c:v> 25/FA  </c:v>
                </c:pt>
              </c:strCache>
            </c:strRef>
          </c:cat>
          <c:val>
            <c:numRef>
              <c:f>'LCCC Fall Enrollment Trends'!$B$5:$H$5</c:f>
              <c:numCache>
                <c:formatCode>#,##0</c:formatCode>
                <c:ptCount val="7"/>
                <c:pt idx="0">
                  <c:v>1447</c:v>
                </c:pt>
                <c:pt idx="1">
                  <c:v>1383</c:v>
                </c:pt>
                <c:pt idx="2">
                  <c:v>1250</c:v>
                </c:pt>
                <c:pt idx="3">
                  <c:v>1167</c:v>
                </c:pt>
                <c:pt idx="4">
                  <c:v>1264</c:v>
                </c:pt>
                <c:pt idx="5">
                  <c:v>1367</c:v>
                </c:pt>
                <c:pt idx="6">
                  <c:v>1518</c:v>
                </c:pt>
              </c:numCache>
            </c:numRef>
          </c:val>
          <c:smooth val="0"/>
          <c:extLst>
            <c:ext xmlns:c16="http://schemas.microsoft.com/office/drawing/2014/chart" uri="{C3380CC4-5D6E-409C-BE32-E72D297353CC}">
              <c16:uniqueId val="{00000003-DA01-44F5-A1A2-27C89571BA76}"/>
            </c:ext>
          </c:extLst>
        </c:ser>
        <c:dLbls>
          <c:showLegendKey val="0"/>
          <c:showVal val="0"/>
          <c:showCatName val="0"/>
          <c:showSerName val="0"/>
          <c:showPercent val="0"/>
          <c:showBubbleSize val="0"/>
        </c:dLbls>
        <c:marker val="1"/>
        <c:smooth val="0"/>
        <c:axId val="856291888"/>
        <c:axId val="856292848"/>
      </c:lineChart>
      <c:catAx>
        <c:axId val="85629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6292848"/>
        <c:crosses val="autoZero"/>
        <c:auto val="1"/>
        <c:lblAlgn val="ctr"/>
        <c:lblOffset val="100"/>
        <c:noMultiLvlLbl val="0"/>
      </c:catAx>
      <c:valAx>
        <c:axId val="856292848"/>
        <c:scaling>
          <c:orientation val="minMax"/>
          <c:min val="100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56291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t>Fall Enrollment at Wyoming Community Colleges</a:t>
            </a:r>
          </a:p>
          <a:p>
            <a:pPr>
              <a:defRPr/>
            </a:pPr>
            <a:r>
              <a:rPr lang="en-US" b="1"/>
              <a:t>Point-in-Time</a:t>
            </a:r>
            <a:r>
              <a:rPr lang="en-US" b="1" baseline="0"/>
              <a:t> as of August 8th</a:t>
            </a:r>
            <a:endParaRPr lang="en-US" b="1"/>
          </a:p>
        </c:rich>
      </c:tx>
      <c:layout>
        <c:manualLayout>
          <c:xMode val="edge"/>
          <c:yMode val="edge"/>
          <c:x val="0.25578303124820079"/>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WY CC Enrollment Trends'!$B$1</c:f>
              <c:strCache>
                <c:ptCount val="1"/>
                <c:pt idx="0">
                  <c:v>19/FA</c:v>
                </c:pt>
              </c:strCache>
            </c:strRef>
          </c:tx>
          <c:spPr>
            <a:solidFill>
              <a:schemeClr val="accent1">
                <a:tint val="48000"/>
              </a:schemeClr>
            </a:solidFill>
            <a:ln>
              <a:noFill/>
            </a:ln>
            <a:effectLst/>
          </c:spPr>
          <c:invertIfNegative val="0"/>
          <c:dPt>
            <c:idx val="3"/>
            <c:invertIfNegative val="0"/>
            <c:bubble3D val="0"/>
            <c:spPr>
              <a:solidFill>
                <a:srgbClr val="FFC000">
                  <a:alpha val="30000"/>
                </a:srgbClr>
              </a:solidFill>
              <a:ln>
                <a:noFill/>
              </a:ln>
              <a:effectLst/>
            </c:spPr>
            <c:extLst>
              <c:ext xmlns:c16="http://schemas.microsoft.com/office/drawing/2014/chart" uri="{C3380CC4-5D6E-409C-BE32-E72D297353CC}">
                <c16:uniqueId val="{00000000-EA62-4EA9-9FE4-62B552367CB7}"/>
              </c:ext>
            </c:extLst>
          </c:dPt>
          <c:cat>
            <c:strRef>
              <c:f>'Fall WY CC Enrollment Trends'!$A$2:$A$8</c:f>
              <c:strCache>
                <c:ptCount val="7"/>
                <c:pt idx="0">
                  <c:v>Casper</c:v>
                </c:pt>
                <c:pt idx="1">
                  <c:v>CWC</c:v>
                </c:pt>
                <c:pt idx="2">
                  <c:v>EWC</c:v>
                </c:pt>
                <c:pt idx="3">
                  <c:v>LCCC</c:v>
                </c:pt>
                <c:pt idx="4">
                  <c:v>NWC</c:v>
                </c:pt>
                <c:pt idx="5">
                  <c:v>NWCCD</c:v>
                </c:pt>
                <c:pt idx="6">
                  <c:v>WWCC</c:v>
                </c:pt>
              </c:strCache>
            </c:strRef>
          </c:cat>
          <c:val>
            <c:numRef>
              <c:f>'Fall WY CC Enrollment Trends'!$B$2:$B$8</c:f>
              <c:numCache>
                <c:formatCode>General</c:formatCode>
                <c:ptCount val="7"/>
                <c:pt idx="0">
                  <c:v>2896</c:v>
                </c:pt>
                <c:pt idx="1">
                  <c:v>1164</c:v>
                </c:pt>
                <c:pt idx="2">
                  <c:v>779</c:v>
                </c:pt>
                <c:pt idx="3">
                  <c:v>2723</c:v>
                </c:pt>
                <c:pt idx="4">
                  <c:v>1208</c:v>
                </c:pt>
                <c:pt idx="5">
                  <c:v>2334</c:v>
                </c:pt>
                <c:pt idx="6">
                  <c:v>2006</c:v>
                </c:pt>
              </c:numCache>
            </c:numRef>
          </c:val>
          <c:extLst>
            <c:ext xmlns:c16="http://schemas.microsoft.com/office/drawing/2014/chart" uri="{C3380CC4-5D6E-409C-BE32-E72D297353CC}">
              <c16:uniqueId val="{00000000-113F-44ED-A005-C7925D328A41}"/>
            </c:ext>
          </c:extLst>
        </c:ser>
        <c:ser>
          <c:idx val="1"/>
          <c:order val="1"/>
          <c:tx>
            <c:strRef>
              <c:f>'Fall WY CC Enrollment Trends'!$C$1</c:f>
              <c:strCache>
                <c:ptCount val="1"/>
                <c:pt idx="0">
                  <c:v>20/FA</c:v>
                </c:pt>
              </c:strCache>
            </c:strRef>
          </c:tx>
          <c:spPr>
            <a:solidFill>
              <a:schemeClr val="accent1">
                <a:tint val="65000"/>
              </a:schemeClr>
            </a:solidFill>
            <a:ln>
              <a:noFill/>
            </a:ln>
            <a:effectLst/>
          </c:spPr>
          <c:invertIfNegative val="0"/>
          <c:dPt>
            <c:idx val="3"/>
            <c:invertIfNegative val="0"/>
            <c:bubble3D val="0"/>
            <c:spPr>
              <a:solidFill>
                <a:srgbClr val="FFC000">
                  <a:alpha val="40000"/>
                </a:srgbClr>
              </a:solidFill>
              <a:ln>
                <a:noFill/>
              </a:ln>
              <a:effectLst/>
            </c:spPr>
            <c:extLst>
              <c:ext xmlns:c16="http://schemas.microsoft.com/office/drawing/2014/chart" uri="{C3380CC4-5D6E-409C-BE32-E72D297353CC}">
                <c16:uniqueId val="{00000001-EA62-4EA9-9FE4-62B552367CB7}"/>
              </c:ext>
            </c:extLst>
          </c:dPt>
          <c:cat>
            <c:strRef>
              <c:f>'Fall WY CC Enrollment Trends'!$A$2:$A$8</c:f>
              <c:strCache>
                <c:ptCount val="7"/>
                <c:pt idx="0">
                  <c:v>Casper</c:v>
                </c:pt>
                <c:pt idx="1">
                  <c:v>CWC</c:v>
                </c:pt>
                <c:pt idx="2">
                  <c:v>EWC</c:v>
                </c:pt>
                <c:pt idx="3">
                  <c:v>LCCC</c:v>
                </c:pt>
                <c:pt idx="4">
                  <c:v>NWC</c:v>
                </c:pt>
                <c:pt idx="5">
                  <c:v>NWCCD</c:v>
                </c:pt>
                <c:pt idx="6">
                  <c:v>WWCC</c:v>
                </c:pt>
              </c:strCache>
            </c:strRef>
          </c:cat>
          <c:val>
            <c:numRef>
              <c:f>'Fall WY CC Enrollment Trends'!$C$2:$C$8</c:f>
              <c:numCache>
                <c:formatCode>General</c:formatCode>
                <c:ptCount val="7"/>
                <c:pt idx="0">
                  <c:v>2748</c:v>
                </c:pt>
                <c:pt idx="1">
                  <c:v>1088</c:v>
                </c:pt>
                <c:pt idx="2">
                  <c:v>671</c:v>
                </c:pt>
                <c:pt idx="3">
                  <c:v>2553</c:v>
                </c:pt>
                <c:pt idx="4">
                  <c:v>1066</c:v>
                </c:pt>
                <c:pt idx="5">
                  <c:v>1839</c:v>
                </c:pt>
                <c:pt idx="6">
                  <c:v>1809</c:v>
                </c:pt>
              </c:numCache>
            </c:numRef>
          </c:val>
          <c:extLst>
            <c:ext xmlns:c16="http://schemas.microsoft.com/office/drawing/2014/chart" uri="{C3380CC4-5D6E-409C-BE32-E72D297353CC}">
              <c16:uniqueId val="{00000001-113F-44ED-A005-C7925D328A41}"/>
            </c:ext>
          </c:extLst>
        </c:ser>
        <c:ser>
          <c:idx val="2"/>
          <c:order val="2"/>
          <c:tx>
            <c:strRef>
              <c:f>'Fall WY CC Enrollment Trends'!$D$1</c:f>
              <c:strCache>
                <c:ptCount val="1"/>
                <c:pt idx="0">
                  <c:v>21/FA</c:v>
                </c:pt>
              </c:strCache>
            </c:strRef>
          </c:tx>
          <c:spPr>
            <a:solidFill>
              <a:schemeClr val="accent1">
                <a:tint val="83000"/>
              </a:schemeClr>
            </a:solidFill>
            <a:ln>
              <a:noFill/>
            </a:ln>
            <a:effectLst/>
          </c:spPr>
          <c:invertIfNegative val="0"/>
          <c:dPt>
            <c:idx val="3"/>
            <c:invertIfNegative val="0"/>
            <c:bubble3D val="0"/>
            <c:spPr>
              <a:solidFill>
                <a:srgbClr val="FFC000">
                  <a:alpha val="60000"/>
                </a:srgbClr>
              </a:solidFill>
              <a:ln>
                <a:noFill/>
              </a:ln>
              <a:effectLst/>
            </c:spPr>
            <c:extLst>
              <c:ext xmlns:c16="http://schemas.microsoft.com/office/drawing/2014/chart" uri="{C3380CC4-5D6E-409C-BE32-E72D297353CC}">
                <c16:uniqueId val="{00000002-EA62-4EA9-9FE4-62B552367CB7}"/>
              </c:ext>
            </c:extLst>
          </c:dPt>
          <c:cat>
            <c:strRef>
              <c:f>'Fall WY CC Enrollment Trends'!$A$2:$A$8</c:f>
              <c:strCache>
                <c:ptCount val="7"/>
                <c:pt idx="0">
                  <c:v>Casper</c:v>
                </c:pt>
                <c:pt idx="1">
                  <c:v>CWC</c:v>
                </c:pt>
                <c:pt idx="2">
                  <c:v>EWC</c:v>
                </c:pt>
                <c:pt idx="3">
                  <c:v>LCCC</c:v>
                </c:pt>
                <c:pt idx="4">
                  <c:v>NWC</c:v>
                </c:pt>
                <c:pt idx="5">
                  <c:v>NWCCD</c:v>
                </c:pt>
                <c:pt idx="6">
                  <c:v>WWCC</c:v>
                </c:pt>
              </c:strCache>
            </c:strRef>
          </c:cat>
          <c:val>
            <c:numRef>
              <c:f>'Fall WY CC Enrollment Trends'!$D$2:$D$8</c:f>
              <c:numCache>
                <c:formatCode>General</c:formatCode>
                <c:ptCount val="7"/>
                <c:pt idx="0">
                  <c:v>2776</c:v>
                </c:pt>
                <c:pt idx="1">
                  <c:v>1164</c:v>
                </c:pt>
                <c:pt idx="2">
                  <c:v>480</c:v>
                </c:pt>
                <c:pt idx="3">
                  <c:v>2607</c:v>
                </c:pt>
                <c:pt idx="4">
                  <c:v>1183</c:v>
                </c:pt>
                <c:pt idx="5">
                  <c:v>1953</c:v>
                </c:pt>
                <c:pt idx="6">
                  <c:v>1724</c:v>
                </c:pt>
              </c:numCache>
            </c:numRef>
          </c:val>
          <c:extLst>
            <c:ext xmlns:c16="http://schemas.microsoft.com/office/drawing/2014/chart" uri="{C3380CC4-5D6E-409C-BE32-E72D297353CC}">
              <c16:uniqueId val="{00000002-113F-44ED-A005-C7925D328A41}"/>
            </c:ext>
          </c:extLst>
        </c:ser>
        <c:ser>
          <c:idx val="3"/>
          <c:order val="3"/>
          <c:tx>
            <c:strRef>
              <c:f>'Fall WY CC Enrollment Trends'!$E$1</c:f>
              <c:strCache>
                <c:ptCount val="1"/>
                <c:pt idx="0">
                  <c:v>22/FA</c:v>
                </c:pt>
              </c:strCache>
            </c:strRef>
          </c:tx>
          <c:spPr>
            <a:solidFill>
              <a:schemeClr val="accent1"/>
            </a:solidFill>
            <a:ln>
              <a:noFill/>
            </a:ln>
            <a:effectLst/>
          </c:spPr>
          <c:invertIfNegative val="0"/>
          <c:dPt>
            <c:idx val="3"/>
            <c:invertIfNegative val="0"/>
            <c:bubble3D val="0"/>
            <c:spPr>
              <a:solidFill>
                <a:srgbClr val="FFC000">
                  <a:alpha val="70000"/>
                </a:srgbClr>
              </a:solidFill>
              <a:ln>
                <a:noFill/>
              </a:ln>
              <a:effectLst/>
            </c:spPr>
            <c:extLst>
              <c:ext xmlns:c16="http://schemas.microsoft.com/office/drawing/2014/chart" uri="{C3380CC4-5D6E-409C-BE32-E72D297353CC}">
                <c16:uniqueId val="{00000003-EA62-4EA9-9FE4-62B552367CB7}"/>
              </c:ext>
            </c:extLst>
          </c:dPt>
          <c:cat>
            <c:strRef>
              <c:f>'Fall WY CC Enrollment Trends'!$A$2:$A$8</c:f>
              <c:strCache>
                <c:ptCount val="7"/>
                <c:pt idx="0">
                  <c:v>Casper</c:v>
                </c:pt>
                <c:pt idx="1">
                  <c:v>CWC</c:v>
                </c:pt>
                <c:pt idx="2">
                  <c:v>EWC</c:v>
                </c:pt>
                <c:pt idx="3">
                  <c:v>LCCC</c:v>
                </c:pt>
                <c:pt idx="4">
                  <c:v>NWC</c:v>
                </c:pt>
                <c:pt idx="5">
                  <c:v>NWCCD</c:v>
                </c:pt>
                <c:pt idx="6">
                  <c:v>WWCC</c:v>
                </c:pt>
              </c:strCache>
            </c:strRef>
          </c:cat>
          <c:val>
            <c:numRef>
              <c:f>'Fall WY CC Enrollment Trends'!$E$2:$E$8</c:f>
              <c:numCache>
                <c:formatCode>General</c:formatCode>
                <c:ptCount val="7"/>
                <c:pt idx="0">
                  <c:v>2604</c:v>
                </c:pt>
                <c:pt idx="1">
                  <c:v>1092</c:v>
                </c:pt>
                <c:pt idx="2">
                  <c:v>0</c:v>
                </c:pt>
                <c:pt idx="3">
                  <c:v>2642</c:v>
                </c:pt>
                <c:pt idx="4">
                  <c:v>1172</c:v>
                </c:pt>
                <c:pt idx="5">
                  <c:v>2047</c:v>
                </c:pt>
                <c:pt idx="6">
                  <c:v>1697</c:v>
                </c:pt>
              </c:numCache>
            </c:numRef>
          </c:val>
          <c:extLst>
            <c:ext xmlns:c16="http://schemas.microsoft.com/office/drawing/2014/chart" uri="{C3380CC4-5D6E-409C-BE32-E72D297353CC}">
              <c16:uniqueId val="{00000003-113F-44ED-A005-C7925D328A41}"/>
            </c:ext>
          </c:extLst>
        </c:ser>
        <c:ser>
          <c:idx val="4"/>
          <c:order val="4"/>
          <c:tx>
            <c:strRef>
              <c:f>'Fall WY CC Enrollment Trends'!$F$1</c:f>
              <c:strCache>
                <c:ptCount val="1"/>
                <c:pt idx="0">
                  <c:v>23/FA</c:v>
                </c:pt>
              </c:strCache>
            </c:strRef>
          </c:tx>
          <c:spPr>
            <a:solidFill>
              <a:schemeClr val="accent1">
                <a:shade val="82000"/>
              </a:schemeClr>
            </a:solidFill>
            <a:ln>
              <a:noFill/>
            </a:ln>
            <a:effectLst/>
          </c:spPr>
          <c:invertIfNegative val="0"/>
          <c:dPt>
            <c:idx val="3"/>
            <c:invertIfNegative val="0"/>
            <c:bubble3D val="0"/>
            <c:spPr>
              <a:solidFill>
                <a:srgbClr val="FFC000">
                  <a:alpha val="80000"/>
                </a:srgbClr>
              </a:solidFill>
              <a:ln>
                <a:noFill/>
              </a:ln>
              <a:effectLst/>
            </c:spPr>
            <c:extLst>
              <c:ext xmlns:c16="http://schemas.microsoft.com/office/drawing/2014/chart" uri="{C3380CC4-5D6E-409C-BE32-E72D297353CC}">
                <c16:uniqueId val="{00000004-EA62-4EA9-9FE4-62B552367CB7}"/>
              </c:ext>
            </c:extLst>
          </c:dPt>
          <c:cat>
            <c:strRef>
              <c:f>'Fall WY CC Enrollment Trends'!$A$2:$A$8</c:f>
              <c:strCache>
                <c:ptCount val="7"/>
                <c:pt idx="0">
                  <c:v>Casper</c:v>
                </c:pt>
                <c:pt idx="1">
                  <c:v>CWC</c:v>
                </c:pt>
                <c:pt idx="2">
                  <c:v>EWC</c:v>
                </c:pt>
                <c:pt idx="3">
                  <c:v>LCCC</c:v>
                </c:pt>
                <c:pt idx="4">
                  <c:v>NWC</c:v>
                </c:pt>
                <c:pt idx="5">
                  <c:v>NWCCD</c:v>
                </c:pt>
                <c:pt idx="6">
                  <c:v>WWCC</c:v>
                </c:pt>
              </c:strCache>
            </c:strRef>
          </c:cat>
          <c:val>
            <c:numRef>
              <c:f>'Fall WY CC Enrollment Trends'!$F$2:$F$8</c:f>
              <c:numCache>
                <c:formatCode>General</c:formatCode>
                <c:ptCount val="7"/>
                <c:pt idx="0">
                  <c:v>2592</c:v>
                </c:pt>
                <c:pt idx="1">
                  <c:v>1117</c:v>
                </c:pt>
                <c:pt idx="2">
                  <c:v>631</c:v>
                </c:pt>
                <c:pt idx="3">
                  <c:v>2938</c:v>
                </c:pt>
                <c:pt idx="4">
                  <c:v>1097</c:v>
                </c:pt>
                <c:pt idx="5">
                  <c:v>1947</c:v>
                </c:pt>
                <c:pt idx="6">
                  <c:v>1814</c:v>
                </c:pt>
              </c:numCache>
            </c:numRef>
          </c:val>
          <c:extLst>
            <c:ext xmlns:c16="http://schemas.microsoft.com/office/drawing/2014/chart" uri="{C3380CC4-5D6E-409C-BE32-E72D297353CC}">
              <c16:uniqueId val="{00000004-113F-44ED-A005-C7925D328A41}"/>
            </c:ext>
          </c:extLst>
        </c:ser>
        <c:ser>
          <c:idx val="5"/>
          <c:order val="5"/>
          <c:tx>
            <c:strRef>
              <c:f>'Fall WY CC Enrollment Trends'!$G$1</c:f>
              <c:strCache>
                <c:ptCount val="1"/>
                <c:pt idx="0">
                  <c:v>24/FA</c:v>
                </c:pt>
              </c:strCache>
            </c:strRef>
          </c:tx>
          <c:spPr>
            <a:solidFill>
              <a:schemeClr val="accent1">
                <a:shade val="65000"/>
              </a:schemeClr>
            </a:solidFill>
            <a:ln>
              <a:noFill/>
            </a:ln>
            <a:effectLst/>
          </c:spPr>
          <c:invertIfNegative val="0"/>
          <c:dPt>
            <c:idx val="3"/>
            <c:invertIfNegative val="0"/>
            <c:bubble3D val="0"/>
            <c:spPr>
              <a:solidFill>
                <a:srgbClr val="FFC000">
                  <a:alpha val="90000"/>
                </a:srgbClr>
              </a:solidFill>
              <a:ln>
                <a:noFill/>
              </a:ln>
              <a:effectLst/>
            </c:spPr>
            <c:extLst>
              <c:ext xmlns:c16="http://schemas.microsoft.com/office/drawing/2014/chart" uri="{C3380CC4-5D6E-409C-BE32-E72D297353CC}">
                <c16:uniqueId val="{00000005-EA62-4EA9-9FE4-62B552367CB7}"/>
              </c:ext>
            </c:extLst>
          </c:dPt>
          <c:cat>
            <c:strRef>
              <c:f>'Fall WY CC Enrollment Trends'!$A$2:$A$8</c:f>
              <c:strCache>
                <c:ptCount val="7"/>
                <c:pt idx="0">
                  <c:v>Casper</c:v>
                </c:pt>
                <c:pt idx="1">
                  <c:v>CWC</c:v>
                </c:pt>
                <c:pt idx="2">
                  <c:v>EWC</c:v>
                </c:pt>
                <c:pt idx="3">
                  <c:v>LCCC</c:v>
                </c:pt>
                <c:pt idx="4">
                  <c:v>NWC</c:v>
                </c:pt>
                <c:pt idx="5">
                  <c:v>NWCCD</c:v>
                </c:pt>
                <c:pt idx="6">
                  <c:v>WWCC</c:v>
                </c:pt>
              </c:strCache>
            </c:strRef>
          </c:cat>
          <c:val>
            <c:numRef>
              <c:f>'Fall WY CC Enrollment Trends'!$G$2:$G$8</c:f>
              <c:numCache>
                <c:formatCode>General</c:formatCode>
                <c:ptCount val="7"/>
                <c:pt idx="0">
                  <c:v>2608</c:v>
                </c:pt>
                <c:pt idx="1">
                  <c:v>1143</c:v>
                </c:pt>
                <c:pt idx="2">
                  <c:v>613</c:v>
                </c:pt>
                <c:pt idx="3">
                  <c:v>3161</c:v>
                </c:pt>
                <c:pt idx="4">
                  <c:v>1142</c:v>
                </c:pt>
                <c:pt idx="5">
                  <c:v>2159</c:v>
                </c:pt>
                <c:pt idx="6">
                  <c:v>1940</c:v>
                </c:pt>
              </c:numCache>
            </c:numRef>
          </c:val>
          <c:extLst>
            <c:ext xmlns:c16="http://schemas.microsoft.com/office/drawing/2014/chart" uri="{C3380CC4-5D6E-409C-BE32-E72D297353CC}">
              <c16:uniqueId val="{00000005-113F-44ED-A005-C7925D328A41}"/>
            </c:ext>
          </c:extLst>
        </c:ser>
        <c:ser>
          <c:idx val="6"/>
          <c:order val="6"/>
          <c:tx>
            <c:strRef>
              <c:f>'Fall WY CC Enrollment Trends'!$H$1</c:f>
              <c:strCache>
                <c:ptCount val="1"/>
                <c:pt idx="0">
                  <c:v>25/FA</c:v>
                </c:pt>
              </c:strCache>
            </c:strRef>
          </c:tx>
          <c:spPr>
            <a:solidFill>
              <a:schemeClr val="accent1">
                <a:shade val="47000"/>
              </a:schemeClr>
            </a:solidFill>
            <a:ln>
              <a:noFill/>
            </a:ln>
            <a:effectLst/>
          </c:spPr>
          <c:invertIfNegative val="0"/>
          <c:dPt>
            <c:idx val="3"/>
            <c:invertIfNegative val="0"/>
            <c:bubble3D val="0"/>
            <c:spPr>
              <a:solidFill>
                <a:srgbClr val="FFC000"/>
              </a:solidFill>
              <a:ln>
                <a:noFill/>
              </a:ln>
              <a:effectLst/>
            </c:spPr>
            <c:extLst>
              <c:ext xmlns:c16="http://schemas.microsoft.com/office/drawing/2014/chart" uri="{C3380CC4-5D6E-409C-BE32-E72D297353CC}">
                <c16:uniqueId val="{00000006-EA62-4EA9-9FE4-62B552367CB7}"/>
              </c:ext>
            </c:extLst>
          </c:dPt>
          <c:cat>
            <c:strRef>
              <c:f>'Fall WY CC Enrollment Trends'!$A$2:$A$8</c:f>
              <c:strCache>
                <c:ptCount val="7"/>
                <c:pt idx="0">
                  <c:v>Casper</c:v>
                </c:pt>
                <c:pt idx="1">
                  <c:v>CWC</c:v>
                </c:pt>
                <c:pt idx="2">
                  <c:v>EWC</c:v>
                </c:pt>
                <c:pt idx="3">
                  <c:v>LCCC</c:v>
                </c:pt>
                <c:pt idx="4">
                  <c:v>NWC</c:v>
                </c:pt>
                <c:pt idx="5">
                  <c:v>NWCCD</c:v>
                </c:pt>
                <c:pt idx="6">
                  <c:v>WWCC</c:v>
                </c:pt>
              </c:strCache>
            </c:strRef>
          </c:cat>
          <c:val>
            <c:numRef>
              <c:f>'Fall WY CC Enrollment Trends'!$H$2:$H$8</c:f>
              <c:numCache>
                <c:formatCode>General</c:formatCode>
                <c:ptCount val="7"/>
                <c:pt idx="0">
                  <c:v>2575</c:v>
                </c:pt>
                <c:pt idx="1">
                  <c:v>1204</c:v>
                </c:pt>
                <c:pt idx="2">
                  <c:v>633</c:v>
                </c:pt>
                <c:pt idx="3">
                  <c:v>3351</c:v>
                </c:pt>
                <c:pt idx="4">
                  <c:v>1078</c:v>
                </c:pt>
                <c:pt idx="5">
                  <c:v>2234</c:v>
                </c:pt>
                <c:pt idx="6">
                  <c:v>1952</c:v>
                </c:pt>
              </c:numCache>
            </c:numRef>
          </c:val>
          <c:extLst>
            <c:ext xmlns:c16="http://schemas.microsoft.com/office/drawing/2014/chart" uri="{C3380CC4-5D6E-409C-BE32-E72D297353CC}">
              <c16:uniqueId val="{00000006-113F-44ED-A005-C7925D328A41}"/>
            </c:ext>
          </c:extLst>
        </c:ser>
        <c:dLbls>
          <c:showLegendKey val="0"/>
          <c:showVal val="0"/>
          <c:showCatName val="0"/>
          <c:showSerName val="0"/>
          <c:showPercent val="0"/>
          <c:showBubbleSize val="0"/>
        </c:dLbls>
        <c:gapWidth val="219"/>
        <c:overlap val="-27"/>
        <c:axId val="1199079711"/>
        <c:axId val="1199080191"/>
      </c:barChart>
      <c:catAx>
        <c:axId val="1199079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199080191"/>
        <c:crosses val="autoZero"/>
        <c:auto val="1"/>
        <c:lblAlgn val="ctr"/>
        <c:lblOffset val="100"/>
        <c:noMultiLvlLbl val="0"/>
      </c:catAx>
      <c:valAx>
        <c:axId val="1199080191"/>
        <c:scaling>
          <c:orientation val="minMax"/>
          <c:max val="3450"/>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9079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800" b="1"/>
              <a:t>% Change in Headcount Since 19/FA as of August 8th</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WY CC Enrollment Trends'!$I$1</c:f>
              <c:strCache>
                <c:ptCount val="1"/>
                <c:pt idx="0">
                  <c:v>% Change since 19/FA</c:v>
                </c:pt>
              </c:strCache>
            </c:strRef>
          </c:tx>
          <c:spPr>
            <a:solidFill>
              <a:schemeClr val="accent1"/>
            </a:solidFill>
            <a:ln>
              <a:noFill/>
            </a:ln>
            <a:effectLst/>
          </c:spPr>
          <c:invertIfNegative val="0"/>
          <c:dPt>
            <c:idx val="3"/>
            <c:invertIfNegative val="0"/>
            <c:bubble3D val="0"/>
            <c:spPr>
              <a:solidFill>
                <a:srgbClr val="FFC000"/>
              </a:solidFill>
              <a:ln>
                <a:noFill/>
              </a:ln>
              <a:effectLst/>
            </c:spPr>
            <c:extLst>
              <c:ext xmlns:c16="http://schemas.microsoft.com/office/drawing/2014/chart" uri="{C3380CC4-5D6E-409C-BE32-E72D297353CC}">
                <c16:uniqueId val="{00000000-D32A-4938-AA16-85B82DA458A8}"/>
              </c:ext>
            </c:extLst>
          </c:dPt>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E92A-49BB-B8E5-40AEBE350E78}"/>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D32A-4938-AA16-85B82DA458A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WY CC Enrollment Trends'!$A$2:$A$8</c:f>
              <c:strCache>
                <c:ptCount val="7"/>
                <c:pt idx="0">
                  <c:v>Casper</c:v>
                </c:pt>
                <c:pt idx="1">
                  <c:v>CWC</c:v>
                </c:pt>
                <c:pt idx="2">
                  <c:v>EWC</c:v>
                </c:pt>
                <c:pt idx="3">
                  <c:v>LCCC</c:v>
                </c:pt>
                <c:pt idx="4">
                  <c:v>NWC</c:v>
                </c:pt>
                <c:pt idx="5">
                  <c:v>NWCCD</c:v>
                </c:pt>
                <c:pt idx="6">
                  <c:v>WWCC</c:v>
                </c:pt>
              </c:strCache>
            </c:strRef>
          </c:cat>
          <c:val>
            <c:numRef>
              <c:f>'Fall WY CC Enrollment Trends'!$I$2:$I$8</c:f>
              <c:numCache>
                <c:formatCode>0.0%</c:formatCode>
                <c:ptCount val="7"/>
                <c:pt idx="0">
                  <c:v>-0.11084254143646409</c:v>
                </c:pt>
                <c:pt idx="1">
                  <c:v>3.4364261168384883E-2</c:v>
                </c:pt>
                <c:pt idx="2">
                  <c:v>-0.18741976893453144</c:v>
                </c:pt>
                <c:pt idx="3">
                  <c:v>0.23062798384135144</c:v>
                </c:pt>
                <c:pt idx="4">
                  <c:v>-0.10761589403973509</c:v>
                </c:pt>
                <c:pt idx="5">
                  <c:v>-4.2844901456726647E-2</c:v>
                </c:pt>
                <c:pt idx="6">
                  <c:v>-2.6919242273180457E-2</c:v>
                </c:pt>
              </c:numCache>
            </c:numRef>
          </c:val>
          <c:extLst>
            <c:ext xmlns:c16="http://schemas.microsoft.com/office/drawing/2014/chart" uri="{C3380CC4-5D6E-409C-BE32-E72D297353CC}">
              <c16:uniqueId val="{00000000-5F12-41CE-B663-B7ADDB1706B6}"/>
            </c:ext>
          </c:extLst>
        </c:ser>
        <c:dLbls>
          <c:showLegendKey val="0"/>
          <c:showVal val="0"/>
          <c:showCatName val="0"/>
          <c:showSerName val="0"/>
          <c:showPercent val="0"/>
          <c:showBubbleSize val="0"/>
        </c:dLbls>
        <c:gapWidth val="219"/>
        <c:overlap val="-27"/>
        <c:axId val="1129901248"/>
        <c:axId val="1129900288"/>
      </c:barChart>
      <c:catAx>
        <c:axId val="11299012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129900288"/>
        <c:crosses val="autoZero"/>
        <c:auto val="1"/>
        <c:lblAlgn val="ctr"/>
        <c:lblOffset val="500"/>
        <c:noMultiLvlLbl val="0"/>
      </c:catAx>
      <c:valAx>
        <c:axId val="1129900288"/>
        <c:scaling>
          <c:orientation val="minMax"/>
          <c:max val="0.25"/>
          <c:min val="-0.2"/>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129901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D317DB-E275-4CE6-A0FA-6F90DD24D65A}"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593DD026-AEEF-42EA-87EA-A4C2A1C00A1D}">
      <dgm:prSet phldrT="[Text]" custT="1"/>
      <dgm:spPr/>
      <dgm:t>
        <a:bodyPr/>
        <a:lstStyle/>
        <a:p>
          <a:r>
            <a:rPr lang="en-US" sz="2000">
              <a:latin typeface="Bebas Neue" panose="020B0606020202050201" pitchFamily="34" charset="0"/>
            </a:rPr>
            <a:t>Laramie County Community College</a:t>
          </a:r>
        </a:p>
      </dgm:t>
    </dgm:pt>
    <dgm:pt modelId="{2C7CB156-1354-4991-AECE-1BC2AAA1EE87}" type="parTrans" cxnId="{2F5C18EF-3864-4EB0-A8D9-45DEBB32203B}">
      <dgm:prSet/>
      <dgm:spPr/>
      <dgm:t>
        <a:bodyPr/>
        <a:lstStyle/>
        <a:p>
          <a:endParaRPr lang="en-US" sz="1600">
            <a:latin typeface="Bebas Neue" panose="020B0606020202050201" pitchFamily="34" charset="0"/>
          </a:endParaRPr>
        </a:p>
      </dgm:t>
    </dgm:pt>
    <dgm:pt modelId="{EF8FB724-E628-4E9C-97E9-FA90E16E1B55}" type="sibTrans" cxnId="{2F5C18EF-3864-4EB0-A8D9-45DEBB32203B}">
      <dgm:prSet/>
      <dgm:spPr/>
      <dgm:t>
        <a:bodyPr/>
        <a:lstStyle/>
        <a:p>
          <a:endParaRPr lang="en-US" sz="1600">
            <a:latin typeface="Bebas Neue" panose="020B0606020202050201" pitchFamily="34" charset="0"/>
          </a:endParaRPr>
        </a:p>
      </dgm:t>
    </dgm:pt>
    <dgm:pt modelId="{32E478B5-498A-4584-9B9D-60E409B7F64C}">
      <dgm:prSet phldrT="[Text]" custT="1"/>
      <dgm:spPr/>
      <dgm:t>
        <a:bodyPr/>
        <a:lstStyle/>
        <a:p>
          <a:r>
            <a:rPr lang="en-US" sz="1800">
              <a:latin typeface="Montserrat Medium" panose="00000600000000000000" pitchFamily="50" charset="0"/>
            </a:rPr>
            <a:t>Affordable, Community, Community College, Local, Cheaper, Small, Technical</a:t>
          </a:r>
        </a:p>
      </dgm:t>
    </dgm:pt>
    <dgm:pt modelId="{139E4EAB-9CE7-4D14-9B8D-4554057BB386}" type="parTrans" cxnId="{68BF10B4-1A0B-4951-ACAA-BEA415A41B28}">
      <dgm:prSet/>
      <dgm:spPr/>
      <dgm:t>
        <a:bodyPr/>
        <a:lstStyle/>
        <a:p>
          <a:endParaRPr lang="en-US" sz="1600">
            <a:latin typeface="Bebas Neue" panose="020B0606020202050201" pitchFamily="34" charset="0"/>
          </a:endParaRPr>
        </a:p>
      </dgm:t>
    </dgm:pt>
    <dgm:pt modelId="{F0D8D021-3C46-4501-9A19-9DD29D0D63C1}" type="sibTrans" cxnId="{68BF10B4-1A0B-4951-ACAA-BEA415A41B28}">
      <dgm:prSet/>
      <dgm:spPr/>
      <dgm:t>
        <a:bodyPr/>
        <a:lstStyle/>
        <a:p>
          <a:endParaRPr lang="en-US" sz="1600">
            <a:latin typeface="Bebas Neue" panose="020B0606020202050201" pitchFamily="34" charset="0"/>
          </a:endParaRPr>
        </a:p>
      </dgm:t>
    </dgm:pt>
    <dgm:pt modelId="{C6C4865E-A663-4343-93EC-19C4B74F36C2}">
      <dgm:prSet phldrT="[Text]" custT="1"/>
      <dgm:spPr/>
      <dgm:t>
        <a:bodyPr/>
        <a:lstStyle/>
        <a:p>
          <a:r>
            <a:rPr lang="en-US" sz="2000">
              <a:latin typeface="Bebas Neue" panose="020B0606020202050201" pitchFamily="34" charset="0"/>
            </a:rPr>
            <a:t>Casper College</a:t>
          </a:r>
        </a:p>
      </dgm:t>
    </dgm:pt>
    <dgm:pt modelId="{3606A3B2-AD8D-4ADB-B484-BF49820B5C10}" type="parTrans" cxnId="{49CF9D8D-E314-47A9-B6CB-F8337810D4AA}">
      <dgm:prSet/>
      <dgm:spPr/>
      <dgm:t>
        <a:bodyPr/>
        <a:lstStyle/>
        <a:p>
          <a:endParaRPr lang="en-US" sz="1600">
            <a:latin typeface="Bebas Neue" panose="020B0606020202050201" pitchFamily="34" charset="0"/>
          </a:endParaRPr>
        </a:p>
      </dgm:t>
    </dgm:pt>
    <dgm:pt modelId="{78C9A100-A04E-4C52-A23A-B2F2001B6261}" type="sibTrans" cxnId="{49CF9D8D-E314-47A9-B6CB-F8337810D4AA}">
      <dgm:prSet/>
      <dgm:spPr/>
      <dgm:t>
        <a:bodyPr/>
        <a:lstStyle/>
        <a:p>
          <a:endParaRPr lang="en-US" sz="1600">
            <a:latin typeface="Bebas Neue" panose="020B0606020202050201" pitchFamily="34" charset="0"/>
          </a:endParaRPr>
        </a:p>
      </dgm:t>
    </dgm:pt>
    <dgm:pt modelId="{D77269DD-818F-43C8-A98A-D0AD6B45FE55}">
      <dgm:prSet phldrT="[Text]" custT="1"/>
      <dgm:spPr/>
      <dgm:t>
        <a:bodyPr/>
        <a:lstStyle/>
        <a:p>
          <a:r>
            <a:rPr lang="en-US" sz="1800">
              <a:latin typeface="Montserrat Medium" panose="00000600000000000000" pitchFamily="50" charset="0"/>
            </a:rPr>
            <a:t>Affordable, Community, Local, Good, Great, Thunderbirds, Location, Small</a:t>
          </a:r>
        </a:p>
      </dgm:t>
    </dgm:pt>
    <dgm:pt modelId="{B777135C-9207-4AEE-B263-3128B0224853}" type="parTrans" cxnId="{5D2F3528-27A3-4DDD-A187-46C5CC42E107}">
      <dgm:prSet/>
      <dgm:spPr/>
      <dgm:t>
        <a:bodyPr/>
        <a:lstStyle/>
        <a:p>
          <a:endParaRPr lang="en-US" sz="1600">
            <a:latin typeface="Bebas Neue" panose="020B0606020202050201" pitchFamily="34" charset="0"/>
          </a:endParaRPr>
        </a:p>
      </dgm:t>
    </dgm:pt>
    <dgm:pt modelId="{AEAB19FD-79D4-4D11-8F1E-5FFDCB72F921}" type="sibTrans" cxnId="{5D2F3528-27A3-4DDD-A187-46C5CC42E107}">
      <dgm:prSet/>
      <dgm:spPr/>
      <dgm:t>
        <a:bodyPr/>
        <a:lstStyle/>
        <a:p>
          <a:endParaRPr lang="en-US" sz="1600">
            <a:latin typeface="Bebas Neue" panose="020B0606020202050201" pitchFamily="34" charset="0"/>
          </a:endParaRPr>
        </a:p>
      </dgm:t>
    </dgm:pt>
    <dgm:pt modelId="{0CD365EC-1108-4E9A-9B4D-E7ED622C1B32}">
      <dgm:prSet phldrT="[Text]" custT="1"/>
      <dgm:spPr/>
      <dgm:t>
        <a:bodyPr/>
        <a:lstStyle/>
        <a:p>
          <a:r>
            <a:rPr lang="en-US" sz="2000">
              <a:latin typeface="Bebas Neue" panose="020B0606020202050201" pitchFamily="34" charset="0"/>
            </a:rPr>
            <a:t>Aims Community College</a:t>
          </a:r>
        </a:p>
      </dgm:t>
    </dgm:pt>
    <dgm:pt modelId="{0D4B5258-A518-411B-B290-AC3CF1C144B0}" type="parTrans" cxnId="{0A668966-538F-4D17-B35A-5A990FD10509}">
      <dgm:prSet/>
      <dgm:spPr/>
      <dgm:t>
        <a:bodyPr/>
        <a:lstStyle/>
        <a:p>
          <a:endParaRPr lang="en-US" sz="1600">
            <a:latin typeface="Bebas Neue" panose="020B0606020202050201" pitchFamily="34" charset="0"/>
          </a:endParaRPr>
        </a:p>
      </dgm:t>
    </dgm:pt>
    <dgm:pt modelId="{774A532F-6C9F-41A1-AF66-30B7FD74D11C}" type="sibTrans" cxnId="{0A668966-538F-4D17-B35A-5A990FD10509}">
      <dgm:prSet/>
      <dgm:spPr/>
      <dgm:t>
        <a:bodyPr/>
        <a:lstStyle/>
        <a:p>
          <a:endParaRPr lang="en-US" sz="1600">
            <a:latin typeface="Bebas Neue" panose="020B0606020202050201" pitchFamily="34" charset="0"/>
          </a:endParaRPr>
        </a:p>
      </dgm:t>
    </dgm:pt>
    <dgm:pt modelId="{EAAE9E91-BCE9-4709-BBFB-EAB863109CDD}">
      <dgm:prSet phldrT="[Text]" custT="1"/>
      <dgm:spPr/>
      <dgm:t>
        <a:bodyPr/>
        <a:lstStyle/>
        <a:p>
          <a:r>
            <a:rPr lang="en-US" sz="1800">
              <a:latin typeface="Montserrat Medium" panose="00000600000000000000" pitchFamily="50" charset="0"/>
            </a:rPr>
            <a:t>Affordable, Community, Small, Local, Near to Me</a:t>
          </a:r>
        </a:p>
      </dgm:t>
    </dgm:pt>
    <dgm:pt modelId="{42E0441E-3CDF-485D-AFCC-BF5CD4677EDC}" type="parTrans" cxnId="{9BA4595A-1BD8-4CDE-AF25-0AE05CCE7233}">
      <dgm:prSet/>
      <dgm:spPr/>
      <dgm:t>
        <a:bodyPr/>
        <a:lstStyle/>
        <a:p>
          <a:endParaRPr lang="en-US" sz="1600">
            <a:latin typeface="Bebas Neue" panose="020B0606020202050201" pitchFamily="34" charset="0"/>
          </a:endParaRPr>
        </a:p>
      </dgm:t>
    </dgm:pt>
    <dgm:pt modelId="{A8B56FA5-A021-44F0-88A6-35C5D6D17A0F}" type="sibTrans" cxnId="{9BA4595A-1BD8-4CDE-AF25-0AE05CCE7233}">
      <dgm:prSet/>
      <dgm:spPr/>
      <dgm:t>
        <a:bodyPr/>
        <a:lstStyle/>
        <a:p>
          <a:endParaRPr lang="en-US" sz="1600">
            <a:latin typeface="Bebas Neue" panose="020B0606020202050201" pitchFamily="34" charset="0"/>
          </a:endParaRPr>
        </a:p>
      </dgm:t>
    </dgm:pt>
    <dgm:pt modelId="{DEE961C3-8001-4B41-BCD3-1A43744DFE98}">
      <dgm:prSet phldrT="[Text]" custT="1"/>
      <dgm:spPr/>
      <dgm:t>
        <a:bodyPr/>
        <a:lstStyle/>
        <a:p>
          <a:r>
            <a:rPr lang="en-US" sz="2000">
              <a:latin typeface="Bebas Neue" panose="020B0606020202050201" pitchFamily="34" charset="0"/>
            </a:rPr>
            <a:t>Front Range Community College</a:t>
          </a:r>
        </a:p>
      </dgm:t>
    </dgm:pt>
    <dgm:pt modelId="{CFF6A221-CE85-4664-8FEF-A1688F550AF4}" type="parTrans" cxnId="{3422BC5E-A4DA-49B4-AEBA-08B1CE70BA96}">
      <dgm:prSet/>
      <dgm:spPr/>
      <dgm:t>
        <a:bodyPr/>
        <a:lstStyle/>
        <a:p>
          <a:endParaRPr lang="en-US" sz="1600">
            <a:latin typeface="Bebas Neue" panose="020B0606020202050201" pitchFamily="34" charset="0"/>
          </a:endParaRPr>
        </a:p>
      </dgm:t>
    </dgm:pt>
    <dgm:pt modelId="{44C7E32E-216E-4884-A2C4-89170247C61A}" type="sibTrans" cxnId="{3422BC5E-A4DA-49B4-AEBA-08B1CE70BA96}">
      <dgm:prSet/>
      <dgm:spPr/>
      <dgm:t>
        <a:bodyPr/>
        <a:lstStyle/>
        <a:p>
          <a:endParaRPr lang="en-US" sz="1600">
            <a:latin typeface="Bebas Neue" panose="020B0606020202050201" pitchFamily="34" charset="0"/>
          </a:endParaRPr>
        </a:p>
      </dgm:t>
    </dgm:pt>
    <dgm:pt modelId="{306AD490-CD1E-41FE-B144-723F59C0D434}">
      <dgm:prSet phldrT="[Text]" custT="1"/>
      <dgm:spPr/>
      <dgm:t>
        <a:bodyPr/>
        <a:lstStyle/>
        <a:p>
          <a:r>
            <a:rPr lang="en-US" sz="1800">
              <a:latin typeface="Montserrat Medium" panose="00000600000000000000" pitchFamily="50" charset="0"/>
            </a:rPr>
            <a:t>Affordable, Community College, Community, Local, Accessible, Near to Me</a:t>
          </a:r>
        </a:p>
      </dgm:t>
    </dgm:pt>
    <dgm:pt modelId="{B38CEFA5-C0D1-42DF-B270-0EC284D4EAC6}" type="parTrans" cxnId="{53F8BBEA-D171-4E23-876D-AC2863665D74}">
      <dgm:prSet/>
      <dgm:spPr/>
      <dgm:t>
        <a:bodyPr/>
        <a:lstStyle/>
        <a:p>
          <a:endParaRPr lang="en-US" sz="1600">
            <a:latin typeface="Bebas Neue" panose="020B0606020202050201" pitchFamily="34" charset="0"/>
          </a:endParaRPr>
        </a:p>
      </dgm:t>
    </dgm:pt>
    <dgm:pt modelId="{5EBF4FFD-D4E7-4110-97D5-080BC6845B64}" type="sibTrans" cxnId="{53F8BBEA-D171-4E23-876D-AC2863665D74}">
      <dgm:prSet/>
      <dgm:spPr/>
      <dgm:t>
        <a:bodyPr/>
        <a:lstStyle/>
        <a:p>
          <a:endParaRPr lang="en-US" sz="1600">
            <a:latin typeface="Bebas Neue" panose="020B0606020202050201" pitchFamily="34" charset="0"/>
          </a:endParaRPr>
        </a:p>
      </dgm:t>
    </dgm:pt>
    <dgm:pt modelId="{8CD60377-E2A3-42A4-ACFD-DDC0BCC03396}">
      <dgm:prSet phldrT="[Text]" custT="1"/>
      <dgm:spPr/>
      <dgm:t>
        <a:bodyPr/>
        <a:lstStyle/>
        <a:p>
          <a:r>
            <a:rPr lang="en-US" sz="2000">
              <a:latin typeface="Bebas Neue" panose="020B0606020202050201" pitchFamily="34" charset="0"/>
            </a:rPr>
            <a:t>Wester Wyoming Community College</a:t>
          </a:r>
        </a:p>
      </dgm:t>
    </dgm:pt>
    <dgm:pt modelId="{B94D2B0E-4E91-4630-8355-41EF8091A60D}" type="parTrans" cxnId="{3A30DFD2-B908-4A0F-9F31-0044EAEE8FE0}">
      <dgm:prSet/>
      <dgm:spPr/>
      <dgm:t>
        <a:bodyPr/>
        <a:lstStyle/>
        <a:p>
          <a:endParaRPr lang="en-US" sz="1600">
            <a:latin typeface="Bebas Neue" panose="020B0606020202050201" pitchFamily="34" charset="0"/>
          </a:endParaRPr>
        </a:p>
      </dgm:t>
    </dgm:pt>
    <dgm:pt modelId="{081A031E-6432-45D8-B7BA-3BA75AA2752A}" type="sibTrans" cxnId="{3A30DFD2-B908-4A0F-9F31-0044EAEE8FE0}">
      <dgm:prSet/>
      <dgm:spPr/>
      <dgm:t>
        <a:bodyPr/>
        <a:lstStyle/>
        <a:p>
          <a:endParaRPr lang="en-US" sz="1600">
            <a:latin typeface="Bebas Neue" panose="020B0606020202050201" pitchFamily="34" charset="0"/>
          </a:endParaRPr>
        </a:p>
      </dgm:t>
    </dgm:pt>
    <dgm:pt modelId="{5F25B8E1-A702-4FAF-9D12-394E75AD30B3}">
      <dgm:prSet phldrT="[Text]" custT="1"/>
      <dgm:spPr/>
      <dgm:t>
        <a:bodyPr/>
        <a:lstStyle/>
        <a:p>
          <a:r>
            <a:rPr lang="en-US" sz="1800">
              <a:latin typeface="Montserrat Medium" panose="00000600000000000000" pitchFamily="50" charset="0"/>
            </a:rPr>
            <a:t>Community, Affordable, College, Convenient, Helpful</a:t>
          </a:r>
        </a:p>
      </dgm:t>
    </dgm:pt>
    <dgm:pt modelId="{C0C08FD8-8365-4298-8A72-6299DDD7CC6A}" type="parTrans" cxnId="{A5326793-69A1-48A9-82AA-D310E9943DCE}">
      <dgm:prSet/>
      <dgm:spPr/>
      <dgm:t>
        <a:bodyPr/>
        <a:lstStyle/>
        <a:p>
          <a:endParaRPr lang="en-US" sz="1600">
            <a:latin typeface="Bebas Neue" panose="020B0606020202050201" pitchFamily="34" charset="0"/>
          </a:endParaRPr>
        </a:p>
      </dgm:t>
    </dgm:pt>
    <dgm:pt modelId="{14FB11A2-609A-4582-A699-8E163647A9F4}" type="sibTrans" cxnId="{A5326793-69A1-48A9-82AA-D310E9943DCE}">
      <dgm:prSet/>
      <dgm:spPr/>
      <dgm:t>
        <a:bodyPr/>
        <a:lstStyle/>
        <a:p>
          <a:endParaRPr lang="en-US" sz="1600">
            <a:latin typeface="Bebas Neue" panose="020B0606020202050201" pitchFamily="34" charset="0"/>
          </a:endParaRPr>
        </a:p>
      </dgm:t>
    </dgm:pt>
    <dgm:pt modelId="{BAE2E4FF-0CF9-45E3-9DC4-E447CEB3D612}" type="pres">
      <dgm:prSet presAssocID="{19D317DB-E275-4CE6-A0FA-6F90DD24D65A}" presName="Name0" presStyleCnt="0">
        <dgm:presLayoutVars>
          <dgm:dir/>
          <dgm:animLvl val="lvl"/>
          <dgm:resizeHandles val="exact"/>
        </dgm:presLayoutVars>
      </dgm:prSet>
      <dgm:spPr/>
    </dgm:pt>
    <dgm:pt modelId="{8FBDD7E1-5C8C-43C4-8903-4E854F6621C9}" type="pres">
      <dgm:prSet presAssocID="{593DD026-AEEF-42EA-87EA-A4C2A1C00A1D}" presName="linNode" presStyleCnt="0"/>
      <dgm:spPr/>
    </dgm:pt>
    <dgm:pt modelId="{F4084036-4FF9-43C8-9D60-7EDFDE859E24}" type="pres">
      <dgm:prSet presAssocID="{593DD026-AEEF-42EA-87EA-A4C2A1C00A1D}" presName="parentText" presStyleLbl="node1" presStyleIdx="0" presStyleCnt="5">
        <dgm:presLayoutVars>
          <dgm:chMax val="1"/>
          <dgm:bulletEnabled val="1"/>
        </dgm:presLayoutVars>
      </dgm:prSet>
      <dgm:spPr/>
    </dgm:pt>
    <dgm:pt modelId="{14084BBD-0D37-40C8-9EEA-DA66429374EC}" type="pres">
      <dgm:prSet presAssocID="{593DD026-AEEF-42EA-87EA-A4C2A1C00A1D}" presName="descendantText" presStyleLbl="alignAccFollowNode1" presStyleIdx="0" presStyleCnt="5">
        <dgm:presLayoutVars>
          <dgm:bulletEnabled val="1"/>
        </dgm:presLayoutVars>
      </dgm:prSet>
      <dgm:spPr/>
    </dgm:pt>
    <dgm:pt modelId="{DE5E25CA-8BCB-4D4F-8F8E-91DFA6CAB15B}" type="pres">
      <dgm:prSet presAssocID="{EF8FB724-E628-4E9C-97E9-FA90E16E1B55}" presName="sp" presStyleCnt="0"/>
      <dgm:spPr/>
    </dgm:pt>
    <dgm:pt modelId="{9A5EB9B4-9B71-4FFE-9F16-B3297097ED15}" type="pres">
      <dgm:prSet presAssocID="{C6C4865E-A663-4343-93EC-19C4B74F36C2}" presName="linNode" presStyleCnt="0"/>
      <dgm:spPr/>
    </dgm:pt>
    <dgm:pt modelId="{DB763CB5-6BD2-4780-B239-4C3C18115FFB}" type="pres">
      <dgm:prSet presAssocID="{C6C4865E-A663-4343-93EC-19C4B74F36C2}" presName="parentText" presStyleLbl="node1" presStyleIdx="1" presStyleCnt="5">
        <dgm:presLayoutVars>
          <dgm:chMax val="1"/>
          <dgm:bulletEnabled val="1"/>
        </dgm:presLayoutVars>
      </dgm:prSet>
      <dgm:spPr/>
    </dgm:pt>
    <dgm:pt modelId="{9A5BF144-4B2F-4C99-8D42-3C88FD111662}" type="pres">
      <dgm:prSet presAssocID="{C6C4865E-A663-4343-93EC-19C4B74F36C2}" presName="descendantText" presStyleLbl="alignAccFollowNode1" presStyleIdx="1" presStyleCnt="5">
        <dgm:presLayoutVars>
          <dgm:bulletEnabled val="1"/>
        </dgm:presLayoutVars>
      </dgm:prSet>
      <dgm:spPr/>
    </dgm:pt>
    <dgm:pt modelId="{FBEDBCD4-F7ED-4E83-A35E-E79DBBB75181}" type="pres">
      <dgm:prSet presAssocID="{78C9A100-A04E-4C52-A23A-B2F2001B6261}" presName="sp" presStyleCnt="0"/>
      <dgm:spPr/>
    </dgm:pt>
    <dgm:pt modelId="{3E87A075-FC7C-4A17-A2F7-57860B5B23E0}" type="pres">
      <dgm:prSet presAssocID="{0CD365EC-1108-4E9A-9B4D-E7ED622C1B32}" presName="linNode" presStyleCnt="0"/>
      <dgm:spPr/>
    </dgm:pt>
    <dgm:pt modelId="{50CA29FD-5A6A-42D9-A1E7-8F136C3A96AD}" type="pres">
      <dgm:prSet presAssocID="{0CD365EC-1108-4E9A-9B4D-E7ED622C1B32}" presName="parentText" presStyleLbl="node1" presStyleIdx="2" presStyleCnt="5">
        <dgm:presLayoutVars>
          <dgm:chMax val="1"/>
          <dgm:bulletEnabled val="1"/>
        </dgm:presLayoutVars>
      </dgm:prSet>
      <dgm:spPr/>
    </dgm:pt>
    <dgm:pt modelId="{546F75A1-A357-4499-BAC9-646995E852D3}" type="pres">
      <dgm:prSet presAssocID="{0CD365EC-1108-4E9A-9B4D-E7ED622C1B32}" presName="descendantText" presStyleLbl="alignAccFollowNode1" presStyleIdx="2" presStyleCnt="5">
        <dgm:presLayoutVars>
          <dgm:bulletEnabled val="1"/>
        </dgm:presLayoutVars>
      </dgm:prSet>
      <dgm:spPr/>
    </dgm:pt>
    <dgm:pt modelId="{7442CCE3-AFF1-4465-906F-5F9D224DAF88}" type="pres">
      <dgm:prSet presAssocID="{774A532F-6C9F-41A1-AF66-30B7FD74D11C}" presName="sp" presStyleCnt="0"/>
      <dgm:spPr/>
    </dgm:pt>
    <dgm:pt modelId="{EB6E4F60-FE94-46EC-BC8B-518E834C9B74}" type="pres">
      <dgm:prSet presAssocID="{DEE961C3-8001-4B41-BCD3-1A43744DFE98}" presName="linNode" presStyleCnt="0"/>
      <dgm:spPr/>
    </dgm:pt>
    <dgm:pt modelId="{2982CC41-DFEC-46D1-AC9D-904D04F7DB9E}" type="pres">
      <dgm:prSet presAssocID="{DEE961C3-8001-4B41-BCD3-1A43744DFE98}" presName="parentText" presStyleLbl="node1" presStyleIdx="3" presStyleCnt="5">
        <dgm:presLayoutVars>
          <dgm:chMax val="1"/>
          <dgm:bulletEnabled val="1"/>
        </dgm:presLayoutVars>
      </dgm:prSet>
      <dgm:spPr/>
    </dgm:pt>
    <dgm:pt modelId="{9F75A409-18D4-4324-B5A3-0738F4B2F6B1}" type="pres">
      <dgm:prSet presAssocID="{DEE961C3-8001-4B41-BCD3-1A43744DFE98}" presName="descendantText" presStyleLbl="alignAccFollowNode1" presStyleIdx="3" presStyleCnt="5">
        <dgm:presLayoutVars>
          <dgm:bulletEnabled val="1"/>
        </dgm:presLayoutVars>
      </dgm:prSet>
      <dgm:spPr/>
    </dgm:pt>
    <dgm:pt modelId="{FA51C283-C51D-40BD-89FE-1FDD73D3EB83}" type="pres">
      <dgm:prSet presAssocID="{44C7E32E-216E-4884-A2C4-89170247C61A}" presName="sp" presStyleCnt="0"/>
      <dgm:spPr/>
    </dgm:pt>
    <dgm:pt modelId="{9CE51D6B-94FA-4287-8B64-D36EA6BD6948}" type="pres">
      <dgm:prSet presAssocID="{8CD60377-E2A3-42A4-ACFD-DDC0BCC03396}" presName="linNode" presStyleCnt="0"/>
      <dgm:spPr/>
    </dgm:pt>
    <dgm:pt modelId="{CB35180D-706A-41D7-AB04-F779C6BC3407}" type="pres">
      <dgm:prSet presAssocID="{8CD60377-E2A3-42A4-ACFD-DDC0BCC03396}" presName="parentText" presStyleLbl="node1" presStyleIdx="4" presStyleCnt="5">
        <dgm:presLayoutVars>
          <dgm:chMax val="1"/>
          <dgm:bulletEnabled val="1"/>
        </dgm:presLayoutVars>
      </dgm:prSet>
      <dgm:spPr/>
    </dgm:pt>
    <dgm:pt modelId="{DFDDC87B-B199-404E-A952-30A308E99DE7}" type="pres">
      <dgm:prSet presAssocID="{8CD60377-E2A3-42A4-ACFD-DDC0BCC03396}" presName="descendantText" presStyleLbl="alignAccFollowNode1" presStyleIdx="4" presStyleCnt="5">
        <dgm:presLayoutVars>
          <dgm:bulletEnabled val="1"/>
        </dgm:presLayoutVars>
      </dgm:prSet>
      <dgm:spPr/>
    </dgm:pt>
  </dgm:ptLst>
  <dgm:cxnLst>
    <dgm:cxn modelId="{7D87DC0B-1303-44EA-8B62-A689F95DE457}" type="presOf" srcId="{C6C4865E-A663-4343-93EC-19C4B74F36C2}" destId="{DB763CB5-6BD2-4780-B239-4C3C18115FFB}" srcOrd="0" destOrd="0" presId="urn:microsoft.com/office/officeart/2005/8/layout/vList5"/>
    <dgm:cxn modelId="{5D2F3528-27A3-4DDD-A187-46C5CC42E107}" srcId="{C6C4865E-A663-4343-93EC-19C4B74F36C2}" destId="{D77269DD-818F-43C8-A98A-D0AD6B45FE55}" srcOrd="0" destOrd="0" parTransId="{B777135C-9207-4AEE-B263-3128B0224853}" sibTransId="{AEAB19FD-79D4-4D11-8F1E-5FFDCB72F921}"/>
    <dgm:cxn modelId="{41C0CC2A-8147-43F6-9C85-0BD5AAAD7109}" type="presOf" srcId="{D77269DD-818F-43C8-A98A-D0AD6B45FE55}" destId="{9A5BF144-4B2F-4C99-8D42-3C88FD111662}" srcOrd="0" destOrd="0" presId="urn:microsoft.com/office/officeart/2005/8/layout/vList5"/>
    <dgm:cxn modelId="{3422BC5E-A4DA-49B4-AEBA-08B1CE70BA96}" srcId="{19D317DB-E275-4CE6-A0FA-6F90DD24D65A}" destId="{DEE961C3-8001-4B41-BCD3-1A43744DFE98}" srcOrd="3" destOrd="0" parTransId="{CFF6A221-CE85-4664-8FEF-A1688F550AF4}" sibTransId="{44C7E32E-216E-4884-A2C4-89170247C61A}"/>
    <dgm:cxn modelId="{0A668966-538F-4D17-B35A-5A990FD10509}" srcId="{19D317DB-E275-4CE6-A0FA-6F90DD24D65A}" destId="{0CD365EC-1108-4E9A-9B4D-E7ED622C1B32}" srcOrd="2" destOrd="0" parTransId="{0D4B5258-A518-411B-B290-AC3CF1C144B0}" sibTransId="{774A532F-6C9F-41A1-AF66-30B7FD74D11C}"/>
    <dgm:cxn modelId="{DD743448-C375-4146-B070-4BC38E631A98}" type="presOf" srcId="{32E478B5-498A-4584-9B9D-60E409B7F64C}" destId="{14084BBD-0D37-40C8-9EEA-DA66429374EC}" srcOrd="0" destOrd="0" presId="urn:microsoft.com/office/officeart/2005/8/layout/vList5"/>
    <dgm:cxn modelId="{99E2E56F-D8B2-4218-83AC-952F829B582B}" type="presOf" srcId="{5F25B8E1-A702-4FAF-9D12-394E75AD30B3}" destId="{DFDDC87B-B199-404E-A952-30A308E99DE7}" srcOrd="0" destOrd="0" presId="urn:microsoft.com/office/officeart/2005/8/layout/vList5"/>
    <dgm:cxn modelId="{93E02079-5757-458E-AF37-F533E399E9B9}" type="presOf" srcId="{19D317DB-E275-4CE6-A0FA-6F90DD24D65A}" destId="{BAE2E4FF-0CF9-45E3-9DC4-E447CEB3D612}" srcOrd="0" destOrd="0" presId="urn:microsoft.com/office/officeart/2005/8/layout/vList5"/>
    <dgm:cxn modelId="{17AF4959-F99B-439D-8DF9-E8020BC34E3F}" type="presOf" srcId="{8CD60377-E2A3-42A4-ACFD-DDC0BCC03396}" destId="{CB35180D-706A-41D7-AB04-F779C6BC3407}" srcOrd="0" destOrd="0" presId="urn:microsoft.com/office/officeart/2005/8/layout/vList5"/>
    <dgm:cxn modelId="{9BA4595A-1BD8-4CDE-AF25-0AE05CCE7233}" srcId="{0CD365EC-1108-4E9A-9B4D-E7ED622C1B32}" destId="{EAAE9E91-BCE9-4709-BBFB-EAB863109CDD}" srcOrd="0" destOrd="0" parTransId="{42E0441E-3CDF-485D-AFCC-BF5CD4677EDC}" sibTransId="{A8B56FA5-A021-44F0-88A6-35C5D6D17A0F}"/>
    <dgm:cxn modelId="{49CF9D8D-E314-47A9-B6CB-F8337810D4AA}" srcId="{19D317DB-E275-4CE6-A0FA-6F90DD24D65A}" destId="{C6C4865E-A663-4343-93EC-19C4B74F36C2}" srcOrd="1" destOrd="0" parTransId="{3606A3B2-AD8D-4ADB-B484-BF49820B5C10}" sibTransId="{78C9A100-A04E-4C52-A23A-B2F2001B6261}"/>
    <dgm:cxn modelId="{A5326793-69A1-48A9-82AA-D310E9943DCE}" srcId="{8CD60377-E2A3-42A4-ACFD-DDC0BCC03396}" destId="{5F25B8E1-A702-4FAF-9D12-394E75AD30B3}" srcOrd="0" destOrd="0" parTransId="{C0C08FD8-8365-4298-8A72-6299DDD7CC6A}" sibTransId="{14FB11A2-609A-4582-A699-8E163647A9F4}"/>
    <dgm:cxn modelId="{68BF10B4-1A0B-4951-ACAA-BEA415A41B28}" srcId="{593DD026-AEEF-42EA-87EA-A4C2A1C00A1D}" destId="{32E478B5-498A-4584-9B9D-60E409B7F64C}" srcOrd="0" destOrd="0" parTransId="{139E4EAB-9CE7-4D14-9B8D-4554057BB386}" sibTransId="{F0D8D021-3C46-4501-9A19-9DD29D0D63C1}"/>
    <dgm:cxn modelId="{652683CD-C6ED-4F31-9301-6417064B4F3A}" type="presOf" srcId="{593DD026-AEEF-42EA-87EA-A4C2A1C00A1D}" destId="{F4084036-4FF9-43C8-9D60-7EDFDE859E24}" srcOrd="0" destOrd="0" presId="urn:microsoft.com/office/officeart/2005/8/layout/vList5"/>
    <dgm:cxn modelId="{3A30DFD2-B908-4A0F-9F31-0044EAEE8FE0}" srcId="{19D317DB-E275-4CE6-A0FA-6F90DD24D65A}" destId="{8CD60377-E2A3-42A4-ACFD-DDC0BCC03396}" srcOrd="4" destOrd="0" parTransId="{B94D2B0E-4E91-4630-8355-41EF8091A60D}" sibTransId="{081A031E-6432-45D8-B7BA-3BA75AA2752A}"/>
    <dgm:cxn modelId="{14EA02D8-3196-46FC-B000-7B736D433101}" type="presOf" srcId="{EAAE9E91-BCE9-4709-BBFB-EAB863109CDD}" destId="{546F75A1-A357-4499-BAC9-646995E852D3}" srcOrd="0" destOrd="0" presId="urn:microsoft.com/office/officeart/2005/8/layout/vList5"/>
    <dgm:cxn modelId="{F5DB6FE7-968C-47D1-AFFF-DD46E851F940}" type="presOf" srcId="{DEE961C3-8001-4B41-BCD3-1A43744DFE98}" destId="{2982CC41-DFEC-46D1-AC9D-904D04F7DB9E}" srcOrd="0" destOrd="0" presId="urn:microsoft.com/office/officeart/2005/8/layout/vList5"/>
    <dgm:cxn modelId="{53F8BBEA-D171-4E23-876D-AC2863665D74}" srcId="{DEE961C3-8001-4B41-BCD3-1A43744DFE98}" destId="{306AD490-CD1E-41FE-B144-723F59C0D434}" srcOrd="0" destOrd="0" parTransId="{B38CEFA5-C0D1-42DF-B270-0EC284D4EAC6}" sibTransId="{5EBF4FFD-D4E7-4110-97D5-080BC6845B64}"/>
    <dgm:cxn modelId="{2F5C18EF-3864-4EB0-A8D9-45DEBB32203B}" srcId="{19D317DB-E275-4CE6-A0FA-6F90DD24D65A}" destId="{593DD026-AEEF-42EA-87EA-A4C2A1C00A1D}" srcOrd="0" destOrd="0" parTransId="{2C7CB156-1354-4991-AECE-1BC2AAA1EE87}" sibTransId="{EF8FB724-E628-4E9C-97E9-FA90E16E1B55}"/>
    <dgm:cxn modelId="{510E11F0-2500-4D86-B56E-3067B6E286D2}" type="presOf" srcId="{306AD490-CD1E-41FE-B144-723F59C0D434}" destId="{9F75A409-18D4-4324-B5A3-0738F4B2F6B1}" srcOrd="0" destOrd="0" presId="urn:microsoft.com/office/officeart/2005/8/layout/vList5"/>
    <dgm:cxn modelId="{E73E62FC-1983-4505-9FE2-1504B16D4C7A}" type="presOf" srcId="{0CD365EC-1108-4E9A-9B4D-E7ED622C1B32}" destId="{50CA29FD-5A6A-42D9-A1E7-8F136C3A96AD}" srcOrd="0" destOrd="0" presId="urn:microsoft.com/office/officeart/2005/8/layout/vList5"/>
    <dgm:cxn modelId="{6F02181E-6124-42C1-A374-454CB05654B6}" type="presParOf" srcId="{BAE2E4FF-0CF9-45E3-9DC4-E447CEB3D612}" destId="{8FBDD7E1-5C8C-43C4-8903-4E854F6621C9}" srcOrd="0" destOrd="0" presId="urn:microsoft.com/office/officeart/2005/8/layout/vList5"/>
    <dgm:cxn modelId="{AA02810D-66BC-4BDB-BAF9-058AEB6288F6}" type="presParOf" srcId="{8FBDD7E1-5C8C-43C4-8903-4E854F6621C9}" destId="{F4084036-4FF9-43C8-9D60-7EDFDE859E24}" srcOrd="0" destOrd="0" presId="urn:microsoft.com/office/officeart/2005/8/layout/vList5"/>
    <dgm:cxn modelId="{32015B40-2FB6-4099-A8BE-7F98151843DE}" type="presParOf" srcId="{8FBDD7E1-5C8C-43C4-8903-4E854F6621C9}" destId="{14084BBD-0D37-40C8-9EEA-DA66429374EC}" srcOrd="1" destOrd="0" presId="urn:microsoft.com/office/officeart/2005/8/layout/vList5"/>
    <dgm:cxn modelId="{5A52D955-F05D-4F58-9C80-84B5FDDE1CA1}" type="presParOf" srcId="{BAE2E4FF-0CF9-45E3-9DC4-E447CEB3D612}" destId="{DE5E25CA-8BCB-4D4F-8F8E-91DFA6CAB15B}" srcOrd="1" destOrd="0" presId="urn:microsoft.com/office/officeart/2005/8/layout/vList5"/>
    <dgm:cxn modelId="{0F532FB6-11D4-4A2F-9724-0E9F23555D1E}" type="presParOf" srcId="{BAE2E4FF-0CF9-45E3-9DC4-E447CEB3D612}" destId="{9A5EB9B4-9B71-4FFE-9F16-B3297097ED15}" srcOrd="2" destOrd="0" presId="urn:microsoft.com/office/officeart/2005/8/layout/vList5"/>
    <dgm:cxn modelId="{B446B489-7181-4059-BCE7-AE1B35B87D42}" type="presParOf" srcId="{9A5EB9B4-9B71-4FFE-9F16-B3297097ED15}" destId="{DB763CB5-6BD2-4780-B239-4C3C18115FFB}" srcOrd="0" destOrd="0" presId="urn:microsoft.com/office/officeart/2005/8/layout/vList5"/>
    <dgm:cxn modelId="{84295994-ADD8-44D4-A506-B1D0B4D4E276}" type="presParOf" srcId="{9A5EB9B4-9B71-4FFE-9F16-B3297097ED15}" destId="{9A5BF144-4B2F-4C99-8D42-3C88FD111662}" srcOrd="1" destOrd="0" presId="urn:microsoft.com/office/officeart/2005/8/layout/vList5"/>
    <dgm:cxn modelId="{F6A5EFD4-F3F2-44C8-9AF0-1F5B1A0C0055}" type="presParOf" srcId="{BAE2E4FF-0CF9-45E3-9DC4-E447CEB3D612}" destId="{FBEDBCD4-F7ED-4E83-A35E-E79DBBB75181}" srcOrd="3" destOrd="0" presId="urn:microsoft.com/office/officeart/2005/8/layout/vList5"/>
    <dgm:cxn modelId="{83467975-09A4-46F8-911A-4F9F3F092209}" type="presParOf" srcId="{BAE2E4FF-0CF9-45E3-9DC4-E447CEB3D612}" destId="{3E87A075-FC7C-4A17-A2F7-57860B5B23E0}" srcOrd="4" destOrd="0" presId="urn:microsoft.com/office/officeart/2005/8/layout/vList5"/>
    <dgm:cxn modelId="{04379104-B937-4A4A-B812-097C89217362}" type="presParOf" srcId="{3E87A075-FC7C-4A17-A2F7-57860B5B23E0}" destId="{50CA29FD-5A6A-42D9-A1E7-8F136C3A96AD}" srcOrd="0" destOrd="0" presId="urn:microsoft.com/office/officeart/2005/8/layout/vList5"/>
    <dgm:cxn modelId="{5A825A27-1B7A-4044-A60E-A5E51CF37589}" type="presParOf" srcId="{3E87A075-FC7C-4A17-A2F7-57860B5B23E0}" destId="{546F75A1-A357-4499-BAC9-646995E852D3}" srcOrd="1" destOrd="0" presId="urn:microsoft.com/office/officeart/2005/8/layout/vList5"/>
    <dgm:cxn modelId="{5E57E6E7-26C4-4F12-B4D9-E16F8CF0D2E2}" type="presParOf" srcId="{BAE2E4FF-0CF9-45E3-9DC4-E447CEB3D612}" destId="{7442CCE3-AFF1-4465-906F-5F9D224DAF88}" srcOrd="5" destOrd="0" presId="urn:microsoft.com/office/officeart/2005/8/layout/vList5"/>
    <dgm:cxn modelId="{984CA365-D3FB-428A-B1BB-E3BB7697DDF3}" type="presParOf" srcId="{BAE2E4FF-0CF9-45E3-9DC4-E447CEB3D612}" destId="{EB6E4F60-FE94-46EC-BC8B-518E834C9B74}" srcOrd="6" destOrd="0" presId="urn:microsoft.com/office/officeart/2005/8/layout/vList5"/>
    <dgm:cxn modelId="{38F44E86-32E5-43F3-9962-A81C45A510BA}" type="presParOf" srcId="{EB6E4F60-FE94-46EC-BC8B-518E834C9B74}" destId="{2982CC41-DFEC-46D1-AC9D-904D04F7DB9E}" srcOrd="0" destOrd="0" presId="urn:microsoft.com/office/officeart/2005/8/layout/vList5"/>
    <dgm:cxn modelId="{DC748E00-40C7-44C8-B7B0-C85CD9AE68AD}" type="presParOf" srcId="{EB6E4F60-FE94-46EC-BC8B-518E834C9B74}" destId="{9F75A409-18D4-4324-B5A3-0738F4B2F6B1}" srcOrd="1" destOrd="0" presId="urn:microsoft.com/office/officeart/2005/8/layout/vList5"/>
    <dgm:cxn modelId="{EEF650E1-A458-4EEC-BD0D-AB4F11390D30}" type="presParOf" srcId="{BAE2E4FF-0CF9-45E3-9DC4-E447CEB3D612}" destId="{FA51C283-C51D-40BD-89FE-1FDD73D3EB83}" srcOrd="7" destOrd="0" presId="urn:microsoft.com/office/officeart/2005/8/layout/vList5"/>
    <dgm:cxn modelId="{E02886F2-E1AE-4325-8300-323A3E0E5A76}" type="presParOf" srcId="{BAE2E4FF-0CF9-45E3-9DC4-E447CEB3D612}" destId="{9CE51D6B-94FA-4287-8B64-D36EA6BD6948}" srcOrd="8" destOrd="0" presId="urn:microsoft.com/office/officeart/2005/8/layout/vList5"/>
    <dgm:cxn modelId="{6E04312E-8ECB-4E86-AD28-7E721A914C05}" type="presParOf" srcId="{9CE51D6B-94FA-4287-8B64-D36EA6BD6948}" destId="{CB35180D-706A-41D7-AB04-F779C6BC3407}" srcOrd="0" destOrd="0" presId="urn:microsoft.com/office/officeart/2005/8/layout/vList5"/>
    <dgm:cxn modelId="{D11E72B3-BAE3-4D58-906F-F4263E101EBF}" type="presParOf" srcId="{9CE51D6B-94FA-4287-8B64-D36EA6BD6948}" destId="{DFDDC87B-B199-404E-A952-30A308E99DE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84BBD-0D37-40C8-9EEA-DA66429374EC}">
      <dsp:nvSpPr>
        <dsp:cNvPr id="0" name=""/>
        <dsp:cNvSpPr/>
      </dsp:nvSpPr>
      <dsp:spPr>
        <a:xfrm rot="5400000">
          <a:off x="6500515" y="-2806750"/>
          <a:ext cx="642736" cy="6420595"/>
        </a:xfrm>
        <a:prstGeom prst="round2Same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latin typeface="Montserrat Medium" panose="00000600000000000000" pitchFamily="50" charset="0"/>
            </a:rPr>
            <a:t>Affordable, Community, Community College, Local, Cheaper, Small, Technical</a:t>
          </a:r>
        </a:p>
      </dsp:txBody>
      <dsp:txXfrm rot="-5400000">
        <a:off x="3611586" y="113555"/>
        <a:ext cx="6389219" cy="579984"/>
      </dsp:txXfrm>
    </dsp:sp>
    <dsp:sp modelId="{F4084036-4FF9-43C8-9D60-7EDFDE859E24}">
      <dsp:nvSpPr>
        <dsp:cNvPr id="0" name=""/>
        <dsp:cNvSpPr/>
      </dsp:nvSpPr>
      <dsp:spPr>
        <a:xfrm>
          <a:off x="0" y="1837"/>
          <a:ext cx="3611585" cy="8034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Bebas Neue" panose="020B0606020202050201" pitchFamily="34" charset="0"/>
            </a:rPr>
            <a:t>Laramie County Community College</a:t>
          </a:r>
        </a:p>
      </dsp:txBody>
      <dsp:txXfrm>
        <a:off x="39220" y="41057"/>
        <a:ext cx="3533145" cy="724980"/>
      </dsp:txXfrm>
    </dsp:sp>
    <dsp:sp modelId="{9A5BF144-4B2F-4C99-8D42-3C88FD111662}">
      <dsp:nvSpPr>
        <dsp:cNvPr id="0" name=""/>
        <dsp:cNvSpPr/>
      </dsp:nvSpPr>
      <dsp:spPr>
        <a:xfrm rot="5400000">
          <a:off x="6500515" y="-1963159"/>
          <a:ext cx="642736" cy="6420595"/>
        </a:xfrm>
        <a:prstGeom prst="round2Same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latin typeface="Montserrat Medium" panose="00000600000000000000" pitchFamily="50" charset="0"/>
            </a:rPr>
            <a:t>Affordable, Community, Local, Good, Great, Thunderbirds, Location, Small</a:t>
          </a:r>
        </a:p>
      </dsp:txBody>
      <dsp:txXfrm rot="-5400000">
        <a:off x="3611586" y="957146"/>
        <a:ext cx="6389219" cy="579984"/>
      </dsp:txXfrm>
    </dsp:sp>
    <dsp:sp modelId="{DB763CB5-6BD2-4780-B239-4C3C18115FFB}">
      <dsp:nvSpPr>
        <dsp:cNvPr id="0" name=""/>
        <dsp:cNvSpPr/>
      </dsp:nvSpPr>
      <dsp:spPr>
        <a:xfrm>
          <a:off x="0" y="845428"/>
          <a:ext cx="3611585" cy="8034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Bebas Neue" panose="020B0606020202050201" pitchFamily="34" charset="0"/>
            </a:rPr>
            <a:t>Casper College</a:t>
          </a:r>
        </a:p>
      </dsp:txBody>
      <dsp:txXfrm>
        <a:off x="39220" y="884648"/>
        <a:ext cx="3533145" cy="724980"/>
      </dsp:txXfrm>
    </dsp:sp>
    <dsp:sp modelId="{546F75A1-A357-4499-BAC9-646995E852D3}">
      <dsp:nvSpPr>
        <dsp:cNvPr id="0" name=""/>
        <dsp:cNvSpPr/>
      </dsp:nvSpPr>
      <dsp:spPr>
        <a:xfrm rot="5400000">
          <a:off x="6500515" y="-1119567"/>
          <a:ext cx="642736" cy="6420595"/>
        </a:xfrm>
        <a:prstGeom prst="round2Same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latin typeface="Montserrat Medium" panose="00000600000000000000" pitchFamily="50" charset="0"/>
            </a:rPr>
            <a:t>Affordable, Community, Small, Local, Near to Me</a:t>
          </a:r>
        </a:p>
      </dsp:txBody>
      <dsp:txXfrm rot="-5400000">
        <a:off x="3611586" y="1800738"/>
        <a:ext cx="6389219" cy="579984"/>
      </dsp:txXfrm>
    </dsp:sp>
    <dsp:sp modelId="{50CA29FD-5A6A-42D9-A1E7-8F136C3A96AD}">
      <dsp:nvSpPr>
        <dsp:cNvPr id="0" name=""/>
        <dsp:cNvSpPr/>
      </dsp:nvSpPr>
      <dsp:spPr>
        <a:xfrm>
          <a:off x="0" y="1689019"/>
          <a:ext cx="3611585" cy="8034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Bebas Neue" panose="020B0606020202050201" pitchFamily="34" charset="0"/>
            </a:rPr>
            <a:t>Aims Community College</a:t>
          </a:r>
        </a:p>
      </dsp:txBody>
      <dsp:txXfrm>
        <a:off x="39220" y="1728239"/>
        <a:ext cx="3533145" cy="724980"/>
      </dsp:txXfrm>
    </dsp:sp>
    <dsp:sp modelId="{9F75A409-18D4-4324-B5A3-0738F4B2F6B1}">
      <dsp:nvSpPr>
        <dsp:cNvPr id="0" name=""/>
        <dsp:cNvSpPr/>
      </dsp:nvSpPr>
      <dsp:spPr>
        <a:xfrm rot="5400000">
          <a:off x="6500515" y="-275976"/>
          <a:ext cx="642736" cy="6420595"/>
        </a:xfrm>
        <a:prstGeom prst="round2Same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latin typeface="Montserrat Medium" panose="00000600000000000000" pitchFamily="50" charset="0"/>
            </a:rPr>
            <a:t>Affordable, Community College, Community, Local, Accessible, Near to Me</a:t>
          </a:r>
        </a:p>
      </dsp:txBody>
      <dsp:txXfrm rot="-5400000">
        <a:off x="3611586" y="2644329"/>
        <a:ext cx="6389219" cy="579984"/>
      </dsp:txXfrm>
    </dsp:sp>
    <dsp:sp modelId="{2982CC41-DFEC-46D1-AC9D-904D04F7DB9E}">
      <dsp:nvSpPr>
        <dsp:cNvPr id="0" name=""/>
        <dsp:cNvSpPr/>
      </dsp:nvSpPr>
      <dsp:spPr>
        <a:xfrm>
          <a:off x="0" y="2532611"/>
          <a:ext cx="3611585" cy="8034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Bebas Neue" panose="020B0606020202050201" pitchFamily="34" charset="0"/>
            </a:rPr>
            <a:t>Front Range Community College</a:t>
          </a:r>
        </a:p>
      </dsp:txBody>
      <dsp:txXfrm>
        <a:off x="39220" y="2571831"/>
        <a:ext cx="3533145" cy="724980"/>
      </dsp:txXfrm>
    </dsp:sp>
    <dsp:sp modelId="{DFDDC87B-B199-404E-A952-30A308E99DE7}">
      <dsp:nvSpPr>
        <dsp:cNvPr id="0" name=""/>
        <dsp:cNvSpPr/>
      </dsp:nvSpPr>
      <dsp:spPr>
        <a:xfrm rot="5400000">
          <a:off x="6500515" y="567614"/>
          <a:ext cx="642736" cy="6420595"/>
        </a:xfrm>
        <a:prstGeom prst="round2Same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latin typeface="Montserrat Medium" panose="00000600000000000000" pitchFamily="50" charset="0"/>
            </a:rPr>
            <a:t>Community, Affordable, College, Convenient, Helpful</a:t>
          </a:r>
        </a:p>
      </dsp:txBody>
      <dsp:txXfrm rot="-5400000">
        <a:off x="3611586" y="3487919"/>
        <a:ext cx="6389219" cy="579984"/>
      </dsp:txXfrm>
    </dsp:sp>
    <dsp:sp modelId="{CB35180D-706A-41D7-AB04-F779C6BC3407}">
      <dsp:nvSpPr>
        <dsp:cNvPr id="0" name=""/>
        <dsp:cNvSpPr/>
      </dsp:nvSpPr>
      <dsp:spPr>
        <a:xfrm>
          <a:off x="0" y="3376202"/>
          <a:ext cx="3611585" cy="8034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Bebas Neue" panose="020B0606020202050201" pitchFamily="34" charset="0"/>
            </a:rPr>
            <a:t>Wester Wyoming Community College</a:t>
          </a:r>
        </a:p>
      </dsp:txBody>
      <dsp:txXfrm>
        <a:off x="39220" y="3415422"/>
        <a:ext cx="3533145" cy="72498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0.78471</cdr:x>
      <cdr:y>0.55667</cdr:y>
    </cdr:from>
    <cdr:to>
      <cdr:x>0.98117</cdr:x>
      <cdr:y>0.84486</cdr:y>
    </cdr:to>
    <cdr:sp macro="" textlink="">
      <cdr:nvSpPr>
        <cdr:cNvPr id="2" name="TextBox 1">
          <a:extLst xmlns:a="http://schemas.openxmlformats.org/drawingml/2006/main">
            <a:ext uri="{FF2B5EF4-FFF2-40B4-BE49-F238E27FC236}">
              <a16:creationId xmlns:a16="http://schemas.microsoft.com/office/drawing/2014/main" id="{62675E57-247C-11E5-9AEF-95F9FE4208C5}"/>
            </a:ext>
          </a:extLst>
        </cdr:cNvPr>
        <cdr:cNvSpPr txBox="1"/>
      </cdr:nvSpPr>
      <cdr:spPr>
        <a:xfrm xmlns:a="http://schemas.openxmlformats.org/drawingml/2006/main">
          <a:off x="8074251" y="2469475"/>
          <a:ext cx="2021477" cy="12784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spcBef>
              <a:spcPts val="0"/>
            </a:spcBef>
            <a:spcAft>
              <a:spcPts val="600"/>
            </a:spcAft>
          </a:pPr>
          <a:r>
            <a:rPr lang="en-US" sz="1400" b="1" u="sng" kern="1200" dirty="0">
              <a:latin typeface="Montserrat Medium" panose="00000600000000000000" pitchFamily="50" charset="0"/>
            </a:rPr>
            <a:t>Percent Change</a:t>
          </a:r>
        </a:p>
        <a:p xmlns:a="http://schemas.openxmlformats.org/drawingml/2006/main">
          <a:pPr algn="ctr">
            <a:spcBef>
              <a:spcPts val="0"/>
            </a:spcBef>
            <a:spcAft>
              <a:spcPts val="600"/>
            </a:spcAft>
          </a:pPr>
          <a:r>
            <a:rPr lang="en-US" sz="1400" b="1" kern="1200" dirty="0">
              <a:latin typeface="Montserrat Medium" panose="00000600000000000000" pitchFamily="50" charset="0"/>
            </a:rPr>
            <a:t>1yr</a:t>
          </a:r>
          <a:r>
            <a:rPr lang="en-US" sz="1400" b="1" kern="1200" baseline="0" dirty="0">
              <a:latin typeface="Montserrat Medium" panose="00000600000000000000" pitchFamily="50" charset="0"/>
            </a:rPr>
            <a:t> - </a:t>
          </a:r>
          <a:r>
            <a:rPr lang="en-US" sz="1400" b="1" kern="1200" dirty="0">
              <a:latin typeface="Montserrat Medium" panose="00000600000000000000" pitchFamily="50" charset="0"/>
            </a:rPr>
            <a:t>6.1%</a:t>
          </a:r>
        </a:p>
        <a:p xmlns:a="http://schemas.openxmlformats.org/drawingml/2006/main">
          <a:pPr algn="ctr">
            <a:spcBef>
              <a:spcPts val="0"/>
            </a:spcBef>
            <a:spcAft>
              <a:spcPts val="600"/>
            </a:spcAft>
          </a:pPr>
          <a:r>
            <a:rPr lang="en-US" sz="1400" b="1" kern="1200" dirty="0">
              <a:latin typeface="Montserrat Medium" panose="00000600000000000000" pitchFamily="50" charset="0"/>
            </a:rPr>
            <a:t>2yr - 14.5%</a:t>
          </a:r>
        </a:p>
      </cdr:txBody>
    </cdr:sp>
  </cdr:relSizeAnchor>
</c:userShapes>
</file>

<file path=ppt/drawings/drawing2.xml><?xml version="1.0" encoding="utf-8"?>
<c:userShapes xmlns:c="http://schemas.openxmlformats.org/drawingml/2006/chart">
  <cdr:relSizeAnchor xmlns:cdr="http://schemas.openxmlformats.org/drawingml/2006/chartDrawing">
    <cdr:from>
      <cdr:x>0.79106</cdr:x>
      <cdr:y>0.59744</cdr:y>
    </cdr:from>
    <cdr:to>
      <cdr:x>0.98342</cdr:x>
      <cdr:y>0.88564</cdr:y>
    </cdr:to>
    <cdr:sp macro="" textlink="">
      <cdr:nvSpPr>
        <cdr:cNvPr id="2" name="TextBox 1">
          <a:extLst xmlns:a="http://schemas.openxmlformats.org/drawingml/2006/main">
            <a:ext uri="{FF2B5EF4-FFF2-40B4-BE49-F238E27FC236}">
              <a16:creationId xmlns:a16="http://schemas.microsoft.com/office/drawing/2014/main" id="{EFE3A550-F77D-115F-55D8-06C4B4979B64}"/>
            </a:ext>
          </a:extLst>
        </cdr:cNvPr>
        <cdr:cNvSpPr txBox="1"/>
      </cdr:nvSpPr>
      <cdr:spPr>
        <a:xfrm xmlns:a="http://schemas.openxmlformats.org/drawingml/2006/main">
          <a:off x="7799805" y="1727111"/>
          <a:ext cx="1896662" cy="8331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600"/>
            </a:spcAft>
          </a:pPr>
          <a:r>
            <a:rPr lang="en-US" sz="1100" b="1" u="sng" kern="1200" dirty="0">
              <a:latin typeface="Montserrat Medium" panose="00000600000000000000" pitchFamily="50" charset="0"/>
            </a:rPr>
            <a:t>Percent Change</a:t>
          </a:r>
        </a:p>
        <a:p xmlns:a="http://schemas.openxmlformats.org/drawingml/2006/main">
          <a:pPr algn="ctr">
            <a:spcAft>
              <a:spcPts val="600"/>
            </a:spcAft>
          </a:pPr>
          <a:r>
            <a:rPr lang="en-US" sz="1100" kern="1200" dirty="0">
              <a:latin typeface="Montserrat Medium" panose="00000600000000000000" pitchFamily="50" charset="0"/>
            </a:rPr>
            <a:t>1yr – 5.8%</a:t>
          </a:r>
        </a:p>
        <a:p xmlns:a="http://schemas.openxmlformats.org/drawingml/2006/main">
          <a:pPr algn="ctr">
            <a:spcAft>
              <a:spcPts val="600"/>
            </a:spcAft>
          </a:pPr>
          <a:r>
            <a:rPr lang="en-US" sz="1100" kern="1200" dirty="0">
              <a:latin typeface="Montserrat Medium" panose="00000600000000000000" pitchFamily="50" charset="0"/>
            </a:rPr>
            <a:t>2yr – 7.7%</a:t>
          </a:r>
        </a:p>
      </cdr:txBody>
    </cdr:sp>
  </cdr:relSizeAnchor>
</c:userShapes>
</file>

<file path=ppt/drawings/drawing3.xml><?xml version="1.0" encoding="utf-8"?>
<c:userShapes xmlns:c="http://schemas.openxmlformats.org/drawingml/2006/chart">
  <cdr:relSizeAnchor xmlns:cdr="http://schemas.openxmlformats.org/drawingml/2006/chartDrawing">
    <cdr:from>
      <cdr:x>0.8</cdr:x>
      <cdr:y>0.62785</cdr:y>
    </cdr:from>
    <cdr:to>
      <cdr:x>1</cdr:x>
      <cdr:y>0.91604</cdr:y>
    </cdr:to>
    <cdr:sp macro="" textlink="">
      <cdr:nvSpPr>
        <cdr:cNvPr id="2" name="TextBox 1">
          <a:extLst xmlns:a="http://schemas.openxmlformats.org/drawingml/2006/main">
            <a:ext uri="{FF2B5EF4-FFF2-40B4-BE49-F238E27FC236}">
              <a16:creationId xmlns:a16="http://schemas.microsoft.com/office/drawing/2014/main" id="{EFE3A550-F77D-115F-55D8-06C4B4979B64}"/>
            </a:ext>
          </a:extLst>
        </cdr:cNvPr>
        <cdr:cNvSpPr txBox="1"/>
      </cdr:nvSpPr>
      <cdr:spPr>
        <a:xfrm xmlns:a="http://schemas.openxmlformats.org/drawingml/2006/main">
          <a:off x="7887972" y="1856098"/>
          <a:ext cx="1971993" cy="8519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600"/>
            </a:spcAft>
          </a:pPr>
          <a:r>
            <a:rPr lang="en-US" sz="1100" b="1" u="sng" kern="1200" dirty="0">
              <a:latin typeface="Montserrat Medium" panose="00000600000000000000" pitchFamily="50" charset="0"/>
            </a:rPr>
            <a:t>Percent Change</a:t>
          </a:r>
        </a:p>
        <a:p xmlns:a="http://schemas.openxmlformats.org/drawingml/2006/main">
          <a:pPr algn="ctr">
            <a:spcAft>
              <a:spcPts val="600"/>
            </a:spcAft>
          </a:pPr>
          <a:r>
            <a:rPr lang="en-US" sz="1100" kern="1200" dirty="0">
              <a:latin typeface="Montserrat Medium" panose="00000600000000000000" pitchFamily="50" charset="0"/>
            </a:rPr>
            <a:t>1yr - 11%</a:t>
          </a:r>
        </a:p>
        <a:p xmlns:a="http://schemas.openxmlformats.org/drawingml/2006/main">
          <a:pPr algn="ctr">
            <a:spcAft>
              <a:spcPts val="600"/>
            </a:spcAft>
          </a:pPr>
          <a:r>
            <a:rPr lang="en-US" sz="1100" kern="1200" dirty="0">
              <a:latin typeface="Montserrat Medium" panose="00000600000000000000" pitchFamily="50" charset="0"/>
            </a:rPr>
            <a:t>2yr - 20.1%</a:t>
          </a:r>
        </a:p>
      </cdr:txBody>
    </cdr:sp>
  </cdr:relSizeAnchor>
</c:userShapes>
</file>

<file path=ppt/drawings/drawing4.xml><?xml version="1.0" encoding="utf-8"?>
<c:userShapes xmlns:c="http://schemas.openxmlformats.org/drawingml/2006/chart">
  <cdr:relSizeAnchor xmlns:cdr="http://schemas.openxmlformats.org/drawingml/2006/chartDrawing">
    <cdr:from>
      <cdr:x>0.43095</cdr:x>
      <cdr:y>0.40834</cdr:y>
    </cdr:from>
    <cdr:to>
      <cdr:x>0.56905</cdr:x>
      <cdr:y>0.59166</cdr:y>
    </cdr:to>
    <cdr:sp macro="" textlink="">
      <cdr:nvSpPr>
        <cdr:cNvPr id="2" name="TextBox 1">
          <a:extLst xmlns:a="http://schemas.openxmlformats.org/drawingml/2006/main">
            <a:ext uri="{FF2B5EF4-FFF2-40B4-BE49-F238E27FC236}">
              <a16:creationId xmlns:a16="http://schemas.microsoft.com/office/drawing/2014/main" id="{385D5C79-409C-D545-814A-D2AED1B5613A}"/>
            </a:ext>
          </a:extLst>
        </cdr:cNvPr>
        <cdr:cNvSpPr txBox="1"/>
      </cdr:nvSpPr>
      <cdr:spPr>
        <a:xfrm xmlns:a="http://schemas.openxmlformats.org/drawingml/2006/main">
          <a:off x="2853558" y="2036708"/>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0.43095</cdr:x>
      <cdr:y>0.40834</cdr:y>
    </cdr:from>
    <cdr:to>
      <cdr:x>0.56905</cdr:x>
      <cdr:y>0.59166</cdr:y>
    </cdr:to>
    <cdr:sp macro="" textlink="">
      <cdr:nvSpPr>
        <cdr:cNvPr id="3" name="TextBox 2">
          <a:extLst xmlns:a="http://schemas.openxmlformats.org/drawingml/2006/main">
            <a:ext uri="{FF2B5EF4-FFF2-40B4-BE49-F238E27FC236}">
              <a16:creationId xmlns:a16="http://schemas.microsoft.com/office/drawing/2014/main" id="{8A45631E-5869-16CF-FBA4-B2374A6ACA83}"/>
            </a:ext>
          </a:extLst>
        </cdr:cNvPr>
        <cdr:cNvSpPr txBox="1"/>
      </cdr:nvSpPr>
      <cdr:spPr>
        <a:xfrm xmlns:a="http://schemas.openxmlformats.org/drawingml/2006/main">
          <a:off x="2853558" y="2036708"/>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06E2E-F601-4EFE-9681-FC724D61F659}"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F9900-392C-419C-AEED-6357CAB10D16}" type="slidenum">
              <a:rPr lang="en-US" smtClean="0"/>
              <a:t>‹#›</a:t>
            </a:fld>
            <a:endParaRPr lang="en-US"/>
          </a:p>
        </p:txBody>
      </p:sp>
    </p:spTree>
    <p:extLst>
      <p:ext uri="{BB962C8B-B14F-4D97-AF65-F5344CB8AC3E}">
        <p14:creationId xmlns:p14="http://schemas.microsoft.com/office/powerpoint/2010/main" val="2534348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2F9900-392C-419C-AEED-6357CAB10D16}" type="slidenum">
              <a:rPr lang="en-US" smtClean="0"/>
              <a:t>1</a:t>
            </a:fld>
            <a:endParaRPr lang="en-US"/>
          </a:p>
        </p:txBody>
      </p:sp>
    </p:spTree>
    <p:extLst>
      <p:ext uri="{BB962C8B-B14F-4D97-AF65-F5344CB8AC3E}">
        <p14:creationId xmlns:p14="http://schemas.microsoft.com/office/powerpoint/2010/main" val="1389370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FD1C-6883-4BD8-AFDC-6CBFE7C36608}" type="slidenum">
              <a:rPr lang="en-US" smtClean="0"/>
              <a:t>8</a:t>
            </a:fld>
            <a:endParaRPr lang="en-US"/>
          </a:p>
        </p:txBody>
      </p:sp>
    </p:spTree>
    <p:extLst>
      <p:ext uri="{BB962C8B-B14F-4D97-AF65-F5344CB8AC3E}">
        <p14:creationId xmlns:p14="http://schemas.microsoft.com/office/powerpoint/2010/main" val="212124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2F9900-392C-419C-AEED-6357CAB10D16}" type="slidenum">
              <a:rPr lang="en-US" smtClean="0"/>
              <a:t>22</a:t>
            </a:fld>
            <a:endParaRPr lang="en-US"/>
          </a:p>
        </p:txBody>
      </p:sp>
    </p:spTree>
    <p:extLst>
      <p:ext uri="{BB962C8B-B14F-4D97-AF65-F5344CB8AC3E}">
        <p14:creationId xmlns:p14="http://schemas.microsoft.com/office/powerpoint/2010/main" val="87197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Our frontier mentality will not allow us to be encumbered by habits of old constructs. Rather, we are engineered to be nimble, driven towards innovation, striving to make the impossible, possible. </a:t>
            </a:r>
            <a:endParaRPr lang="en-US"/>
          </a:p>
        </p:txBody>
      </p:sp>
      <p:sp>
        <p:nvSpPr>
          <p:cNvPr id="4" name="Slide Number Placeholder 3"/>
          <p:cNvSpPr>
            <a:spLocks noGrp="1"/>
          </p:cNvSpPr>
          <p:nvPr>
            <p:ph type="sldNum" sz="quarter" idx="5"/>
          </p:nvPr>
        </p:nvSpPr>
        <p:spPr/>
        <p:txBody>
          <a:bodyPr/>
          <a:lstStyle/>
          <a:p>
            <a:fld id="{DA2F9900-392C-419C-AEED-6357CAB10D16}" type="slidenum">
              <a:rPr lang="en-US" smtClean="0"/>
              <a:t>27</a:t>
            </a:fld>
            <a:endParaRPr lang="en-US"/>
          </a:p>
        </p:txBody>
      </p:sp>
    </p:spTree>
    <p:extLst>
      <p:ext uri="{BB962C8B-B14F-4D97-AF65-F5344CB8AC3E}">
        <p14:creationId xmlns:p14="http://schemas.microsoft.com/office/powerpoint/2010/main" val="3308277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cloud of smoke and fire&#10;&#10;AI-generated content may be incorrect.">
            <a:extLst>
              <a:ext uri="{FF2B5EF4-FFF2-40B4-BE49-F238E27FC236}">
                <a16:creationId xmlns:a16="http://schemas.microsoft.com/office/drawing/2014/main" id="{B36408A3-30A0-4623-25E0-52CC581189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E61A10D2-E002-1499-4774-AEB01F835AD7}"/>
              </a:ext>
            </a:extLst>
          </p:cNvPr>
          <p:cNvSpPr>
            <a:spLocks noGrp="1"/>
          </p:cNvSpPr>
          <p:nvPr>
            <p:ph type="ctrTitle"/>
          </p:nvPr>
        </p:nvSpPr>
        <p:spPr>
          <a:xfrm>
            <a:off x="1524000" y="2846717"/>
            <a:ext cx="9144000" cy="1640516"/>
          </a:xfrm>
        </p:spPr>
        <p:txBody>
          <a:bodyPr anchor="b"/>
          <a:lstStyle>
            <a:lvl1pPr algn="ctr">
              <a:defRPr sz="6000" b="1">
                <a:solidFill>
                  <a:schemeClr val="bg1"/>
                </a:solidFill>
                <a:effectLst>
                  <a:outerShdw blurRad="38100" dist="38100" dir="2700000" algn="tl">
                    <a:srgbClr val="000000">
                      <a:alpha val="43137"/>
                    </a:srgbClr>
                  </a:outerShdw>
                </a:effectLst>
                <a:latin typeface="Bebas Neue" panose="020B0606020202050201" pitchFamily="34" charset="0"/>
                <a:ea typeface="HGPSoeiKakugothicUB" panose="020B0A00000000000000" pitchFamily="34" charset="-128"/>
              </a:defRPr>
            </a:lvl1pPr>
          </a:lstStyle>
          <a:p>
            <a:r>
              <a:rPr lang="en-US"/>
              <a:t>Click to edit Master title style</a:t>
            </a:r>
          </a:p>
        </p:txBody>
      </p:sp>
      <p:sp>
        <p:nvSpPr>
          <p:cNvPr id="3" name="Subtitle 2">
            <a:extLst>
              <a:ext uri="{FF2B5EF4-FFF2-40B4-BE49-F238E27FC236}">
                <a16:creationId xmlns:a16="http://schemas.microsoft.com/office/drawing/2014/main" id="{105D216A-03AA-BA4D-1A83-C8F62C664BA5}"/>
              </a:ext>
            </a:extLst>
          </p:cNvPr>
          <p:cNvSpPr>
            <a:spLocks noGrp="1"/>
          </p:cNvSpPr>
          <p:nvPr>
            <p:ph type="subTitle" idx="1"/>
          </p:nvPr>
        </p:nvSpPr>
        <p:spPr>
          <a:xfrm>
            <a:off x="1524000" y="4623758"/>
            <a:ext cx="9144000" cy="1293963"/>
          </a:xfrm>
        </p:spPr>
        <p:txBody>
          <a:bodyPr/>
          <a:lstStyle>
            <a:lvl1pPr marL="0" indent="0" algn="ctr">
              <a:buNone/>
              <a:defRPr sz="2400" b="1">
                <a:solidFill>
                  <a:schemeClr val="bg1"/>
                </a:solidFill>
                <a:latin typeface="Montserrat Light" panose="000004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62723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0945-07B9-7B60-8DF4-3EFECDF0FB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5DCB05-5CE7-01CD-0B15-25D814D794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C4435C-0732-C138-E2E7-349688FC4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062171-5361-E361-0303-CB8E0A2ED360}"/>
              </a:ext>
            </a:extLst>
          </p:cNvPr>
          <p:cNvSpPr>
            <a:spLocks noGrp="1"/>
          </p:cNvSpPr>
          <p:nvPr>
            <p:ph type="dt" sz="half" idx="10"/>
          </p:nvPr>
        </p:nvSpPr>
        <p:spPr/>
        <p:txBody>
          <a:bodyPr/>
          <a:lstStyle/>
          <a:p>
            <a:fld id="{BD41AB48-A0F8-49F8-A06E-BA551F29BD98}" type="datetimeFigureOut">
              <a:rPr lang="en-US" smtClean="0"/>
              <a:t>8/11/2025</a:t>
            </a:fld>
            <a:endParaRPr lang="en-US"/>
          </a:p>
        </p:txBody>
      </p:sp>
      <p:sp>
        <p:nvSpPr>
          <p:cNvPr id="6" name="Footer Placeholder 5">
            <a:extLst>
              <a:ext uri="{FF2B5EF4-FFF2-40B4-BE49-F238E27FC236}">
                <a16:creationId xmlns:a16="http://schemas.microsoft.com/office/drawing/2014/main" id="{AE4131DD-5CAD-FE23-5D89-1D555BD11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5D341-B00D-821C-E8BB-2A2EE1432607}"/>
              </a:ext>
            </a:extLst>
          </p:cNvPr>
          <p:cNvSpPr>
            <a:spLocks noGrp="1"/>
          </p:cNvSpPr>
          <p:nvPr>
            <p:ph type="sldNum" sz="quarter" idx="12"/>
          </p:nvPr>
        </p:nvSpPr>
        <p:spPr/>
        <p:txBody>
          <a:bodyPr/>
          <a:lstStyle/>
          <a:p>
            <a:fld id="{56CD2564-7EC2-44A0-A02D-182B701064DB}" type="slidenum">
              <a:rPr lang="en-US" smtClean="0"/>
              <a:t>‹#›</a:t>
            </a:fld>
            <a:endParaRPr lang="en-US"/>
          </a:p>
        </p:txBody>
      </p:sp>
    </p:spTree>
    <p:extLst>
      <p:ext uri="{BB962C8B-B14F-4D97-AF65-F5344CB8AC3E}">
        <p14:creationId xmlns:p14="http://schemas.microsoft.com/office/powerpoint/2010/main" val="2272242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1A38-CDC3-0CF4-3001-692D761582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A21AF1-F5F9-4711-0EB0-3AC5556320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36AA6D-BD37-9397-F7DF-7BB7277F8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49A71-816F-E0C2-0A4C-7E0779F5F0AC}"/>
              </a:ext>
            </a:extLst>
          </p:cNvPr>
          <p:cNvSpPr>
            <a:spLocks noGrp="1"/>
          </p:cNvSpPr>
          <p:nvPr>
            <p:ph type="dt" sz="half" idx="10"/>
          </p:nvPr>
        </p:nvSpPr>
        <p:spPr/>
        <p:txBody>
          <a:bodyPr/>
          <a:lstStyle/>
          <a:p>
            <a:fld id="{BD41AB48-A0F8-49F8-A06E-BA551F29BD98}" type="datetimeFigureOut">
              <a:rPr lang="en-US" smtClean="0"/>
              <a:t>8/11/2025</a:t>
            </a:fld>
            <a:endParaRPr lang="en-US"/>
          </a:p>
        </p:txBody>
      </p:sp>
      <p:sp>
        <p:nvSpPr>
          <p:cNvPr id="6" name="Footer Placeholder 5">
            <a:extLst>
              <a:ext uri="{FF2B5EF4-FFF2-40B4-BE49-F238E27FC236}">
                <a16:creationId xmlns:a16="http://schemas.microsoft.com/office/drawing/2014/main" id="{4059D425-B1F0-6489-85E9-D1A7BF57F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A6F22-EA0F-4392-815F-B98DDD537344}"/>
              </a:ext>
            </a:extLst>
          </p:cNvPr>
          <p:cNvSpPr>
            <a:spLocks noGrp="1"/>
          </p:cNvSpPr>
          <p:nvPr>
            <p:ph type="sldNum" sz="quarter" idx="12"/>
          </p:nvPr>
        </p:nvSpPr>
        <p:spPr/>
        <p:txBody>
          <a:bodyPr/>
          <a:lstStyle/>
          <a:p>
            <a:fld id="{56CD2564-7EC2-44A0-A02D-182B701064DB}" type="slidenum">
              <a:rPr lang="en-US" smtClean="0"/>
              <a:t>‹#›</a:t>
            </a:fld>
            <a:endParaRPr lang="en-US"/>
          </a:p>
        </p:txBody>
      </p:sp>
    </p:spTree>
    <p:extLst>
      <p:ext uri="{BB962C8B-B14F-4D97-AF65-F5344CB8AC3E}">
        <p14:creationId xmlns:p14="http://schemas.microsoft.com/office/powerpoint/2010/main" val="2137506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3F89-250C-0B76-557E-761DA8318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24AB09-C7E4-1577-CEDE-EE2A780409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67BAB-38C9-91D8-E6B1-C9B59FB640CE}"/>
              </a:ext>
            </a:extLst>
          </p:cNvPr>
          <p:cNvSpPr>
            <a:spLocks noGrp="1"/>
          </p:cNvSpPr>
          <p:nvPr>
            <p:ph type="dt" sz="half" idx="10"/>
          </p:nvPr>
        </p:nvSpPr>
        <p:spPr/>
        <p:txBody>
          <a:bodyPr/>
          <a:lstStyle/>
          <a:p>
            <a:fld id="{BD41AB48-A0F8-49F8-A06E-BA551F29BD98}" type="datetimeFigureOut">
              <a:rPr lang="en-US" smtClean="0"/>
              <a:t>8/11/2025</a:t>
            </a:fld>
            <a:endParaRPr lang="en-US"/>
          </a:p>
        </p:txBody>
      </p:sp>
      <p:sp>
        <p:nvSpPr>
          <p:cNvPr id="5" name="Footer Placeholder 4">
            <a:extLst>
              <a:ext uri="{FF2B5EF4-FFF2-40B4-BE49-F238E27FC236}">
                <a16:creationId xmlns:a16="http://schemas.microsoft.com/office/drawing/2014/main" id="{AC23B7A2-AB5B-275B-ECE3-FF16D237F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9B19D-3C51-5C31-2628-41E10D96D534}"/>
              </a:ext>
            </a:extLst>
          </p:cNvPr>
          <p:cNvSpPr>
            <a:spLocks noGrp="1"/>
          </p:cNvSpPr>
          <p:nvPr>
            <p:ph type="sldNum" sz="quarter" idx="12"/>
          </p:nvPr>
        </p:nvSpPr>
        <p:spPr/>
        <p:txBody>
          <a:bodyPr/>
          <a:lstStyle/>
          <a:p>
            <a:fld id="{56CD2564-7EC2-44A0-A02D-182B701064DB}" type="slidenum">
              <a:rPr lang="en-US" smtClean="0"/>
              <a:t>‹#›</a:t>
            </a:fld>
            <a:endParaRPr lang="en-US"/>
          </a:p>
        </p:txBody>
      </p:sp>
    </p:spTree>
    <p:extLst>
      <p:ext uri="{BB962C8B-B14F-4D97-AF65-F5344CB8AC3E}">
        <p14:creationId xmlns:p14="http://schemas.microsoft.com/office/powerpoint/2010/main" val="984090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4739F-7AFF-167E-768B-1EA2591291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BF5EEA-CDB4-041C-9FA7-58AE73E7B4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70429-4027-30ED-A4FD-B3B22AF6E1AC}"/>
              </a:ext>
            </a:extLst>
          </p:cNvPr>
          <p:cNvSpPr>
            <a:spLocks noGrp="1"/>
          </p:cNvSpPr>
          <p:nvPr>
            <p:ph type="dt" sz="half" idx="10"/>
          </p:nvPr>
        </p:nvSpPr>
        <p:spPr/>
        <p:txBody>
          <a:bodyPr/>
          <a:lstStyle/>
          <a:p>
            <a:fld id="{BD41AB48-A0F8-49F8-A06E-BA551F29BD98}" type="datetimeFigureOut">
              <a:rPr lang="en-US" smtClean="0"/>
              <a:t>8/11/2025</a:t>
            </a:fld>
            <a:endParaRPr lang="en-US"/>
          </a:p>
        </p:txBody>
      </p:sp>
      <p:sp>
        <p:nvSpPr>
          <p:cNvPr id="5" name="Footer Placeholder 4">
            <a:extLst>
              <a:ext uri="{FF2B5EF4-FFF2-40B4-BE49-F238E27FC236}">
                <a16:creationId xmlns:a16="http://schemas.microsoft.com/office/drawing/2014/main" id="{509E2A94-60CA-99A0-B0F9-344344E2B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B9B08-F3E4-5F2E-315B-006F9B775763}"/>
              </a:ext>
            </a:extLst>
          </p:cNvPr>
          <p:cNvSpPr>
            <a:spLocks noGrp="1"/>
          </p:cNvSpPr>
          <p:nvPr>
            <p:ph type="sldNum" sz="quarter" idx="12"/>
          </p:nvPr>
        </p:nvSpPr>
        <p:spPr/>
        <p:txBody>
          <a:bodyPr/>
          <a:lstStyle/>
          <a:p>
            <a:fld id="{56CD2564-7EC2-44A0-A02D-182B701064DB}" type="slidenum">
              <a:rPr lang="en-US" smtClean="0"/>
              <a:t>‹#›</a:t>
            </a:fld>
            <a:endParaRPr lang="en-US"/>
          </a:p>
        </p:txBody>
      </p:sp>
    </p:spTree>
    <p:extLst>
      <p:ext uri="{BB962C8B-B14F-4D97-AF65-F5344CB8AC3E}">
        <p14:creationId xmlns:p14="http://schemas.microsoft.com/office/powerpoint/2010/main" val="1700765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ight Content 2">
    <p:spTree>
      <p:nvGrpSpPr>
        <p:cNvPr id="1" name=""/>
        <p:cNvGrpSpPr/>
        <p:nvPr/>
      </p:nvGrpSpPr>
      <p:grpSpPr>
        <a:xfrm>
          <a:off x="0" y="0"/>
          <a:ext cx="0" cy="0"/>
          <a:chOff x="0" y="0"/>
          <a:chExt cx="0" cy="0"/>
        </a:xfrm>
      </p:grpSpPr>
      <p:pic>
        <p:nvPicPr>
          <p:cNvPr id="8" name="Picture 7" descr="A black and grey text&#10;&#10;Description automatically generated">
            <a:extLst>
              <a:ext uri="{FF2B5EF4-FFF2-40B4-BE49-F238E27FC236}">
                <a16:creationId xmlns:a16="http://schemas.microsoft.com/office/drawing/2014/main" id="{6456F946-BACA-5440-0622-12F075065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64381" y="299607"/>
            <a:ext cx="957263" cy="638175"/>
          </a:xfrm>
          <a:prstGeom prst="rect">
            <a:avLst/>
          </a:prstGeom>
        </p:spPr>
      </p:pic>
      <p:sp>
        <p:nvSpPr>
          <p:cNvPr id="2" name="Slide Number Placeholder 1">
            <a:extLst>
              <a:ext uri="{FF2B5EF4-FFF2-40B4-BE49-F238E27FC236}">
                <a16:creationId xmlns:a16="http://schemas.microsoft.com/office/drawing/2014/main" id="{23320E78-C530-5E83-156E-5AC8783F1780}"/>
              </a:ext>
            </a:extLst>
          </p:cNvPr>
          <p:cNvSpPr>
            <a:spLocks noGrp="1"/>
          </p:cNvSpPr>
          <p:nvPr>
            <p:ph type="sldNum" sz="quarter" idx="14"/>
          </p:nvPr>
        </p:nvSpPr>
        <p:spPr>
          <a:xfrm>
            <a:off x="8610600" y="6356350"/>
            <a:ext cx="2743200" cy="365125"/>
          </a:xfrm>
        </p:spPr>
        <p:txBody>
          <a:bodyPr/>
          <a:lstStyle/>
          <a:p>
            <a:fld id="{519F0B56-B89C-4544-ABAB-D325A5570308}" type="slidenum">
              <a:rPr lang="en-US" smtClean="0"/>
              <a:t>‹#›</a:t>
            </a:fld>
            <a:endParaRPr lang="en-US"/>
          </a:p>
        </p:txBody>
      </p:sp>
    </p:spTree>
    <p:extLst>
      <p:ext uri="{BB962C8B-B14F-4D97-AF65-F5344CB8AC3E}">
        <p14:creationId xmlns:p14="http://schemas.microsoft.com/office/powerpoint/2010/main" val="3299202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white card with gears on it&#10;&#10;AI-generated content may be incorrect.">
            <a:extLst>
              <a:ext uri="{FF2B5EF4-FFF2-40B4-BE49-F238E27FC236}">
                <a16:creationId xmlns:a16="http://schemas.microsoft.com/office/drawing/2014/main" id="{1731ACB7-F89E-0EF7-3EAE-F2DA07F13E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16DD541-C4A3-055F-31AE-B1971F6667B9}"/>
              </a:ext>
            </a:extLst>
          </p:cNvPr>
          <p:cNvSpPr>
            <a:spLocks noGrp="1"/>
          </p:cNvSpPr>
          <p:nvPr>
            <p:ph type="title"/>
          </p:nvPr>
        </p:nvSpPr>
        <p:spPr>
          <a:xfrm>
            <a:off x="487324" y="418288"/>
            <a:ext cx="10866475" cy="1325563"/>
          </a:xfrm>
        </p:spPr>
        <p:txBody>
          <a:bodyPr>
            <a:normAutofit/>
          </a:bodyPr>
          <a:lstStyle>
            <a:lvl1pPr>
              <a:defRPr sz="5400" b="1">
                <a:latin typeface="Bebas Neue" panose="020B0606020202050201"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6F4442A-122E-811D-84FA-09B85AC04837}"/>
              </a:ext>
            </a:extLst>
          </p:cNvPr>
          <p:cNvSpPr>
            <a:spLocks noGrp="1"/>
          </p:cNvSpPr>
          <p:nvPr>
            <p:ph idx="1"/>
          </p:nvPr>
        </p:nvSpPr>
        <p:spPr>
          <a:xfrm>
            <a:off x="487325" y="1825624"/>
            <a:ext cx="10866475" cy="4614088"/>
          </a:xfrm>
        </p:spPr>
        <p:txBody>
          <a:bodyPr/>
          <a:lstStyle>
            <a:lvl1pPr>
              <a:defRPr>
                <a:latin typeface="Montserrat Medium" panose="00000600000000000000" pitchFamily="50" charset="0"/>
              </a:defRPr>
            </a:lvl1pPr>
            <a:lvl2pPr>
              <a:defRPr>
                <a:latin typeface="Montserrat Light" panose="00000400000000000000" pitchFamily="50" charset="0"/>
              </a:defRPr>
            </a:lvl2pPr>
            <a:lvl3pPr>
              <a:defRPr>
                <a:latin typeface="Montserrat Light" panose="00000400000000000000" pitchFamily="50" charset="0"/>
              </a:defRPr>
            </a:lvl3pPr>
            <a:lvl4pPr>
              <a:defRPr>
                <a:latin typeface="Montserrat Light" panose="00000400000000000000" pitchFamily="50" charset="0"/>
              </a:defRPr>
            </a:lvl4pPr>
            <a:lvl5pPr>
              <a:defRPr>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109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descr="A white background with black and white clouds&#10;&#10;AI-generated content may be incorrect.">
            <a:extLst>
              <a:ext uri="{FF2B5EF4-FFF2-40B4-BE49-F238E27FC236}">
                <a16:creationId xmlns:a16="http://schemas.microsoft.com/office/drawing/2014/main" id="{774EC4E2-3556-54AE-3FCD-D8DFDF49ABAC}"/>
              </a:ext>
            </a:extLst>
          </p:cNvPr>
          <p:cNvPicPr>
            <a:picLocks noChangeAspect="1"/>
          </p:cNvPicPr>
          <p:nvPr userDrawn="1"/>
        </p:nvPicPr>
        <p:blipFill>
          <a:blip r:embed="rId2">
            <a:extLst>
              <a:ext uri="{28A0092B-C50C-407E-A947-70E740481C1C}">
                <a14:useLocalDpi xmlns:a14="http://schemas.microsoft.com/office/drawing/2010/main" val="0"/>
              </a:ext>
            </a:extLst>
          </a:blip>
          <a:srcRect r="-346"/>
          <a:stretch>
            <a:fillRect/>
          </a:stretch>
        </p:blipFill>
        <p:spPr>
          <a:xfrm>
            <a:off x="1" y="0"/>
            <a:ext cx="12234532" cy="6858000"/>
          </a:xfrm>
          <a:prstGeom prst="rect">
            <a:avLst/>
          </a:prstGeom>
        </p:spPr>
      </p:pic>
      <p:sp>
        <p:nvSpPr>
          <p:cNvPr id="13" name="Title 1">
            <a:extLst>
              <a:ext uri="{FF2B5EF4-FFF2-40B4-BE49-F238E27FC236}">
                <a16:creationId xmlns:a16="http://schemas.microsoft.com/office/drawing/2014/main" id="{514E16AF-61AE-9DDF-96EE-6B5E2B50CBBF}"/>
              </a:ext>
            </a:extLst>
          </p:cNvPr>
          <p:cNvSpPr>
            <a:spLocks noGrp="1"/>
          </p:cNvSpPr>
          <p:nvPr>
            <p:ph type="title"/>
          </p:nvPr>
        </p:nvSpPr>
        <p:spPr>
          <a:xfrm>
            <a:off x="487324" y="418288"/>
            <a:ext cx="10866475" cy="1325563"/>
          </a:xfrm>
        </p:spPr>
        <p:txBody>
          <a:bodyPr>
            <a:normAutofit/>
          </a:bodyPr>
          <a:lstStyle>
            <a:lvl1pPr>
              <a:defRPr sz="5400" b="1">
                <a:latin typeface="Bebas Neue" panose="020B0606020202050201"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8AFEC686-36E2-6E80-8339-ED09762D52F4}"/>
              </a:ext>
            </a:extLst>
          </p:cNvPr>
          <p:cNvSpPr>
            <a:spLocks noGrp="1"/>
          </p:cNvSpPr>
          <p:nvPr>
            <p:ph idx="1"/>
          </p:nvPr>
        </p:nvSpPr>
        <p:spPr>
          <a:xfrm>
            <a:off x="487325" y="1825624"/>
            <a:ext cx="10866475" cy="4614088"/>
          </a:xfrm>
        </p:spPr>
        <p:txBody>
          <a:bodyPr/>
          <a:lstStyle>
            <a:lvl1pPr>
              <a:defRPr>
                <a:latin typeface="Montserrat Medium" panose="00000600000000000000" pitchFamily="50" charset="0"/>
              </a:defRPr>
            </a:lvl1pPr>
            <a:lvl2pPr>
              <a:defRPr>
                <a:latin typeface="Montserrat Light" panose="00000400000000000000" pitchFamily="50" charset="0"/>
              </a:defRPr>
            </a:lvl2pPr>
            <a:lvl3pPr>
              <a:defRPr>
                <a:latin typeface="Montserrat Light" panose="00000400000000000000" pitchFamily="50" charset="0"/>
              </a:defRPr>
            </a:lvl3pPr>
            <a:lvl4pPr>
              <a:defRPr>
                <a:latin typeface="Montserrat Light" panose="00000400000000000000" pitchFamily="50" charset="0"/>
              </a:defRPr>
            </a:lvl4pPr>
            <a:lvl5pPr>
              <a:defRPr>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5990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descr="A close-up of a white rectangle&#10;&#10;AI-generated content may be incorrect.">
            <a:extLst>
              <a:ext uri="{FF2B5EF4-FFF2-40B4-BE49-F238E27FC236}">
                <a16:creationId xmlns:a16="http://schemas.microsoft.com/office/drawing/2014/main" id="{B9993810-0A3F-CFC6-60F7-7DE3EA59EC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16DD541-C4A3-055F-31AE-B1971F6667B9}"/>
              </a:ext>
            </a:extLst>
          </p:cNvPr>
          <p:cNvSpPr>
            <a:spLocks noGrp="1"/>
          </p:cNvSpPr>
          <p:nvPr>
            <p:ph type="title"/>
          </p:nvPr>
        </p:nvSpPr>
        <p:spPr>
          <a:xfrm>
            <a:off x="593651" y="419967"/>
            <a:ext cx="10995836" cy="1325563"/>
          </a:xfrm>
        </p:spPr>
        <p:txBody>
          <a:bodyPr>
            <a:normAutofit/>
          </a:bodyPr>
          <a:lstStyle>
            <a:lvl1pPr>
              <a:defRPr sz="5400" b="1">
                <a:latin typeface="Bebas Neue" panose="020B0606020202050201"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6F4442A-122E-811D-84FA-09B85AC04837}"/>
              </a:ext>
            </a:extLst>
          </p:cNvPr>
          <p:cNvSpPr>
            <a:spLocks noGrp="1"/>
          </p:cNvSpPr>
          <p:nvPr>
            <p:ph idx="1"/>
          </p:nvPr>
        </p:nvSpPr>
        <p:spPr>
          <a:xfrm>
            <a:off x="593650" y="1825624"/>
            <a:ext cx="10995837" cy="4523417"/>
          </a:xfrm>
        </p:spPr>
        <p:txBody>
          <a:bodyPr/>
          <a:lstStyle>
            <a:lvl1pPr>
              <a:defRPr>
                <a:latin typeface="Montserrat Medium" panose="00000600000000000000" pitchFamily="50" charset="0"/>
              </a:defRPr>
            </a:lvl1pPr>
            <a:lvl2pPr>
              <a:defRPr>
                <a:latin typeface="Montserrat Light" panose="00000400000000000000" pitchFamily="50" charset="0"/>
              </a:defRPr>
            </a:lvl2pPr>
            <a:lvl3pPr>
              <a:defRPr>
                <a:latin typeface="Montserrat Light" panose="00000400000000000000" pitchFamily="50" charset="0"/>
              </a:defRPr>
            </a:lvl3pPr>
            <a:lvl4pPr>
              <a:defRPr>
                <a:latin typeface="Montserrat Light" panose="00000400000000000000" pitchFamily="50" charset="0"/>
              </a:defRPr>
            </a:lvl4pPr>
            <a:lvl5pPr>
              <a:defRPr>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724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446F-506F-21B1-1342-C5EAB106EF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6A738-0B0C-D8AB-E60F-DE63B31805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38B6BC-8D82-B2E3-52C4-92114DA93D0C}"/>
              </a:ext>
            </a:extLst>
          </p:cNvPr>
          <p:cNvSpPr>
            <a:spLocks noGrp="1"/>
          </p:cNvSpPr>
          <p:nvPr>
            <p:ph type="dt" sz="half" idx="10"/>
          </p:nvPr>
        </p:nvSpPr>
        <p:spPr/>
        <p:txBody>
          <a:bodyPr/>
          <a:lstStyle/>
          <a:p>
            <a:fld id="{BD41AB48-A0F8-49F8-A06E-BA551F29BD98}" type="datetimeFigureOut">
              <a:rPr lang="en-US" smtClean="0"/>
              <a:t>8/11/2025</a:t>
            </a:fld>
            <a:endParaRPr lang="en-US"/>
          </a:p>
        </p:txBody>
      </p:sp>
      <p:sp>
        <p:nvSpPr>
          <p:cNvPr id="5" name="Footer Placeholder 4">
            <a:extLst>
              <a:ext uri="{FF2B5EF4-FFF2-40B4-BE49-F238E27FC236}">
                <a16:creationId xmlns:a16="http://schemas.microsoft.com/office/drawing/2014/main" id="{4BE6E1A4-F4EE-F2FE-7B4C-1217940A3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EB88E-D933-4BDC-E84E-416343D194C3}"/>
              </a:ext>
            </a:extLst>
          </p:cNvPr>
          <p:cNvSpPr>
            <a:spLocks noGrp="1"/>
          </p:cNvSpPr>
          <p:nvPr>
            <p:ph type="sldNum" sz="quarter" idx="12"/>
          </p:nvPr>
        </p:nvSpPr>
        <p:spPr/>
        <p:txBody>
          <a:bodyPr/>
          <a:lstStyle/>
          <a:p>
            <a:fld id="{56CD2564-7EC2-44A0-A02D-182B701064DB}" type="slidenum">
              <a:rPr lang="en-US" smtClean="0"/>
              <a:t>‹#›</a:t>
            </a:fld>
            <a:endParaRPr lang="en-US"/>
          </a:p>
        </p:txBody>
      </p:sp>
    </p:spTree>
    <p:extLst>
      <p:ext uri="{BB962C8B-B14F-4D97-AF65-F5344CB8AC3E}">
        <p14:creationId xmlns:p14="http://schemas.microsoft.com/office/powerpoint/2010/main" val="80953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FCD9-EA46-28F1-7FD9-783AA4A6E8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5E173F-8773-6A3C-CA46-40299D23BF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0684F1-93AC-EF90-1CFB-3C95F311C5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B7268C-3425-BC19-EAED-83FF6940CA97}"/>
              </a:ext>
            </a:extLst>
          </p:cNvPr>
          <p:cNvSpPr>
            <a:spLocks noGrp="1"/>
          </p:cNvSpPr>
          <p:nvPr>
            <p:ph type="dt" sz="half" idx="10"/>
          </p:nvPr>
        </p:nvSpPr>
        <p:spPr/>
        <p:txBody>
          <a:bodyPr/>
          <a:lstStyle/>
          <a:p>
            <a:fld id="{BD41AB48-A0F8-49F8-A06E-BA551F29BD98}" type="datetimeFigureOut">
              <a:rPr lang="en-US" smtClean="0"/>
              <a:t>8/11/2025</a:t>
            </a:fld>
            <a:endParaRPr lang="en-US"/>
          </a:p>
        </p:txBody>
      </p:sp>
      <p:sp>
        <p:nvSpPr>
          <p:cNvPr id="6" name="Footer Placeholder 5">
            <a:extLst>
              <a:ext uri="{FF2B5EF4-FFF2-40B4-BE49-F238E27FC236}">
                <a16:creationId xmlns:a16="http://schemas.microsoft.com/office/drawing/2014/main" id="{0641A5BA-16B3-33F0-2751-112362F0BC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838940-E19F-2150-1B52-9868C699B6D3}"/>
              </a:ext>
            </a:extLst>
          </p:cNvPr>
          <p:cNvSpPr>
            <a:spLocks noGrp="1"/>
          </p:cNvSpPr>
          <p:nvPr>
            <p:ph type="sldNum" sz="quarter" idx="12"/>
          </p:nvPr>
        </p:nvSpPr>
        <p:spPr/>
        <p:txBody>
          <a:bodyPr/>
          <a:lstStyle/>
          <a:p>
            <a:fld id="{56CD2564-7EC2-44A0-A02D-182B701064DB}" type="slidenum">
              <a:rPr lang="en-US" smtClean="0"/>
              <a:t>‹#›</a:t>
            </a:fld>
            <a:endParaRPr lang="en-US"/>
          </a:p>
        </p:txBody>
      </p:sp>
    </p:spTree>
    <p:extLst>
      <p:ext uri="{BB962C8B-B14F-4D97-AF65-F5344CB8AC3E}">
        <p14:creationId xmlns:p14="http://schemas.microsoft.com/office/powerpoint/2010/main" val="1186691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6A3A-6C3B-FFCE-A2FC-DFE4E4E642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0C8595-7134-7B2B-EF29-B0B9D02026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88EE95-B9B0-F660-829C-87AEBCB542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6A4773-0EFB-7A08-1C52-BAB2B3B40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B437B5-CB68-088B-15E6-7E5277EC8C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178E94-B808-AA3B-2D81-1B9EF8AA745B}"/>
              </a:ext>
            </a:extLst>
          </p:cNvPr>
          <p:cNvSpPr>
            <a:spLocks noGrp="1"/>
          </p:cNvSpPr>
          <p:nvPr>
            <p:ph type="dt" sz="half" idx="10"/>
          </p:nvPr>
        </p:nvSpPr>
        <p:spPr/>
        <p:txBody>
          <a:bodyPr/>
          <a:lstStyle/>
          <a:p>
            <a:fld id="{BD41AB48-A0F8-49F8-A06E-BA551F29BD98}" type="datetimeFigureOut">
              <a:rPr lang="en-US" smtClean="0"/>
              <a:t>8/11/2025</a:t>
            </a:fld>
            <a:endParaRPr lang="en-US"/>
          </a:p>
        </p:txBody>
      </p:sp>
      <p:sp>
        <p:nvSpPr>
          <p:cNvPr id="8" name="Footer Placeholder 7">
            <a:extLst>
              <a:ext uri="{FF2B5EF4-FFF2-40B4-BE49-F238E27FC236}">
                <a16:creationId xmlns:a16="http://schemas.microsoft.com/office/drawing/2014/main" id="{BEB5FA32-01A5-8ADA-B9E4-306F25B185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8A185F-F8B1-9D25-1AF5-973E6E0E1EE1}"/>
              </a:ext>
            </a:extLst>
          </p:cNvPr>
          <p:cNvSpPr>
            <a:spLocks noGrp="1"/>
          </p:cNvSpPr>
          <p:nvPr>
            <p:ph type="sldNum" sz="quarter" idx="12"/>
          </p:nvPr>
        </p:nvSpPr>
        <p:spPr/>
        <p:txBody>
          <a:bodyPr/>
          <a:lstStyle/>
          <a:p>
            <a:fld id="{56CD2564-7EC2-44A0-A02D-182B701064DB}" type="slidenum">
              <a:rPr lang="en-US" smtClean="0"/>
              <a:t>‹#›</a:t>
            </a:fld>
            <a:endParaRPr lang="en-US"/>
          </a:p>
        </p:txBody>
      </p:sp>
    </p:spTree>
    <p:extLst>
      <p:ext uri="{BB962C8B-B14F-4D97-AF65-F5344CB8AC3E}">
        <p14:creationId xmlns:p14="http://schemas.microsoft.com/office/powerpoint/2010/main" val="112259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A fire arrow coming out of smoke&#10;&#10;AI-generated content may be incorrect.">
            <a:extLst>
              <a:ext uri="{FF2B5EF4-FFF2-40B4-BE49-F238E27FC236}">
                <a16:creationId xmlns:a16="http://schemas.microsoft.com/office/drawing/2014/main" id="{70B5FF58-6B45-431F-B937-B10EC9A550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82269D-D422-05BC-8475-A48080576878}"/>
              </a:ext>
            </a:extLst>
          </p:cNvPr>
          <p:cNvSpPr>
            <a:spLocks noGrp="1"/>
          </p:cNvSpPr>
          <p:nvPr>
            <p:ph type="title"/>
          </p:nvPr>
        </p:nvSpPr>
        <p:spPr>
          <a:xfrm>
            <a:off x="838200" y="4594225"/>
            <a:ext cx="10515600" cy="1325563"/>
          </a:xfrm>
        </p:spPr>
        <p:txBody>
          <a:bodyPr/>
          <a:lstStyle>
            <a:lvl1pPr algn="ctr">
              <a:defRPr b="1">
                <a:solidFill>
                  <a:schemeClr val="bg1"/>
                </a:solidFill>
                <a:effectLst>
                  <a:outerShdw blurRad="38100" dist="38100" dir="2700000" algn="tl">
                    <a:srgbClr val="000000">
                      <a:alpha val="43137"/>
                    </a:srgbClr>
                  </a:outerShdw>
                </a:effectLst>
              </a:defRPr>
            </a:lvl1pPr>
          </a:lstStyle>
          <a:p>
            <a:r>
              <a:rPr lang="en-US"/>
              <a:t>Click to edit Master title style</a:t>
            </a:r>
          </a:p>
        </p:txBody>
      </p:sp>
    </p:spTree>
    <p:extLst>
      <p:ext uri="{BB962C8B-B14F-4D97-AF65-F5344CB8AC3E}">
        <p14:creationId xmlns:p14="http://schemas.microsoft.com/office/powerpoint/2010/main" val="408257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E712BA-0655-C229-E9A3-00EFB07D7F24}"/>
              </a:ext>
            </a:extLst>
          </p:cNvPr>
          <p:cNvSpPr>
            <a:spLocks noGrp="1"/>
          </p:cNvSpPr>
          <p:nvPr>
            <p:ph type="dt" sz="half" idx="10"/>
          </p:nvPr>
        </p:nvSpPr>
        <p:spPr/>
        <p:txBody>
          <a:bodyPr/>
          <a:lstStyle/>
          <a:p>
            <a:fld id="{BD41AB48-A0F8-49F8-A06E-BA551F29BD98}" type="datetimeFigureOut">
              <a:rPr lang="en-US" smtClean="0"/>
              <a:t>8/11/2025</a:t>
            </a:fld>
            <a:endParaRPr lang="en-US"/>
          </a:p>
        </p:txBody>
      </p:sp>
      <p:sp>
        <p:nvSpPr>
          <p:cNvPr id="3" name="Footer Placeholder 2">
            <a:extLst>
              <a:ext uri="{FF2B5EF4-FFF2-40B4-BE49-F238E27FC236}">
                <a16:creationId xmlns:a16="http://schemas.microsoft.com/office/drawing/2014/main" id="{EF53F8A1-1FAD-D1CF-3E0F-7D4BAF1E03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8383F4-6579-E1C2-F638-60811731C82B}"/>
              </a:ext>
            </a:extLst>
          </p:cNvPr>
          <p:cNvSpPr>
            <a:spLocks noGrp="1"/>
          </p:cNvSpPr>
          <p:nvPr>
            <p:ph type="sldNum" sz="quarter" idx="12"/>
          </p:nvPr>
        </p:nvSpPr>
        <p:spPr/>
        <p:txBody>
          <a:bodyPr/>
          <a:lstStyle/>
          <a:p>
            <a:fld id="{56CD2564-7EC2-44A0-A02D-182B701064DB}" type="slidenum">
              <a:rPr lang="en-US" smtClean="0"/>
              <a:t>‹#›</a:t>
            </a:fld>
            <a:endParaRPr lang="en-US"/>
          </a:p>
        </p:txBody>
      </p:sp>
    </p:spTree>
    <p:extLst>
      <p:ext uri="{BB962C8B-B14F-4D97-AF65-F5344CB8AC3E}">
        <p14:creationId xmlns:p14="http://schemas.microsoft.com/office/powerpoint/2010/main" val="2144287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96F7FB-6B43-8500-4C3B-149480789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B19173-B55D-BC4F-C8FD-991569E4E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Fifth level</a:t>
            </a:r>
          </a:p>
        </p:txBody>
      </p:sp>
      <p:sp>
        <p:nvSpPr>
          <p:cNvPr id="4" name="Date Placeholder 3">
            <a:extLst>
              <a:ext uri="{FF2B5EF4-FFF2-40B4-BE49-F238E27FC236}">
                <a16:creationId xmlns:a16="http://schemas.microsoft.com/office/drawing/2014/main" id="{1753186C-E046-EB51-FC0F-95F38C3217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41AB48-A0F8-49F8-A06E-BA551F29BD98}" type="datetimeFigureOut">
              <a:rPr lang="en-US" smtClean="0"/>
              <a:t>8/11/2025</a:t>
            </a:fld>
            <a:endParaRPr lang="en-US"/>
          </a:p>
        </p:txBody>
      </p:sp>
      <p:sp>
        <p:nvSpPr>
          <p:cNvPr id="5" name="Footer Placeholder 4">
            <a:extLst>
              <a:ext uri="{FF2B5EF4-FFF2-40B4-BE49-F238E27FC236}">
                <a16:creationId xmlns:a16="http://schemas.microsoft.com/office/drawing/2014/main" id="{293571E7-53C6-2D4A-2CE2-F8B064F6F2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1D5B9DF-12D8-3CFF-9257-B928E28107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CD2564-7EC2-44A0-A02D-182B701064DB}" type="slidenum">
              <a:rPr lang="en-US" smtClean="0"/>
              <a:t>‹#›</a:t>
            </a:fld>
            <a:endParaRPr lang="en-US"/>
          </a:p>
        </p:txBody>
      </p:sp>
    </p:spTree>
    <p:extLst>
      <p:ext uri="{BB962C8B-B14F-4D97-AF65-F5344CB8AC3E}">
        <p14:creationId xmlns:p14="http://schemas.microsoft.com/office/powerpoint/2010/main" val="1048102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Lst>
  <p:txStyles>
    <p:titleStyle>
      <a:lvl1pPr algn="l" defTabSz="914400" rtl="0" eaLnBrk="1" latinLnBrk="0" hangingPunct="1">
        <a:lnSpc>
          <a:spcPct val="90000"/>
        </a:lnSpc>
        <a:spcBef>
          <a:spcPct val="0"/>
        </a:spcBef>
        <a:buNone/>
        <a:defRPr sz="5400" kern="1200">
          <a:solidFill>
            <a:schemeClr val="tx1"/>
          </a:solidFill>
          <a:latin typeface="Bebas Neue"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Medium" panose="000006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5.png"/><Relationship Id="rId2" Type="http://schemas.microsoft.com/office/2007/relationships/media" Target="NULL"/><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hyperlink" Target="https://commons.wikimedia.org/wiki/File:Skull_&amp;_Crossbones_BW.png"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 Id="rId1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hyperlink" Target="https://analytics.wy.edu/DailyEnrollment"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hyperlink" Target="https://analytics.wy.edu/DailyEnrollmen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NULL"/><Relationship Id="rId1" Type="http://schemas.openxmlformats.org/officeDocument/2006/relationships/audio" Target="NULL" TargetMode="External"/><Relationship Id="rId5" Type="http://schemas.openxmlformats.org/officeDocument/2006/relationships/image" Target="../media/image25.png"/><Relationship Id="rId4" Type="http://schemas.openxmlformats.org/officeDocument/2006/relationships/image" Target="../media/image2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chart" Target="../charts/chart20.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4.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 Id="rId9" Type="http://schemas.openxmlformats.org/officeDocument/2006/relationships/image" Target="../media/image102.jpeg"/></Relationships>
</file>

<file path=ppt/slides/_rels/slide7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AC131-6C41-15F7-F93C-273D200B4875}"/>
              </a:ext>
            </a:extLst>
          </p:cNvPr>
          <p:cNvSpPr>
            <a:spLocks noGrp="1"/>
          </p:cNvSpPr>
          <p:nvPr>
            <p:ph type="ctrTitle"/>
          </p:nvPr>
        </p:nvSpPr>
        <p:spPr>
          <a:xfrm>
            <a:off x="1524000" y="2846717"/>
            <a:ext cx="9144000" cy="1982458"/>
          </a:xfrm>
        </p:spPr>
        <p:txBody>
          <a:bodyPr>
            <a:normAutofit fontScale="90000"/>
          </a:bodyPr>
          <a:lstStyle/>
          <a:p>
            <a:r>
              <a:rPr lang="en-US" sz="8800"/>
              <a:t>2025 State of the College</a:t>
            </a:r>
          </a:p>
        </p:txBody>
      </p:sp>
      <p:sp>
        <p:nvSpPr>
          <p:cNvPr id="3" name="Subtitle 2">
            <a:extLst>
              <a:ext uri="{FF2B5EF4-FFF2-40B4-BE49-F238E27FC236}">
                <a16:creationId xmlns:a16="http://schemas.microsoft.com/office/drawing/2014/main" id="{BC0711D8-6FD6-792E-11D8-F439A579E7F1}"/>
              </a:ext>
            </a:extLst>
          </p:cNvPr>
          <p:cNvSpPr>
            <a:spLocks noGrp="1"/>
          </p:cNvSpPr>
          <p:nvPr>
            <p:ph type="subTitle" idx="1"/>
          </p:nvPr>
        </p:nvSpPr>
        <p:spPr>
          <a:xfrm>
            <a:off x="3190875" y="4695825"/>
            <a:ext cx="5810250" cy="1085371"/>
          </a:xfrm>
          <a:solidFill>
            <a:srgbClr val="CEA068">
              <a:alpha val="59000"/>
            </a:srgbClr>
          </a:solidFill>
        </p:spPr>
        <p:txBody>
          <a:bodyPr anchor="ctr" anchorCtr="0">
            <a:normAutofit fontScale="85000" lnSpcReduction="10000"/>
          </a:bodyPr>
          <a:lstStyle/>
          <a:p>
            <a:pPr>
              <a:lnSpc>
                <a:spcPct val="110000"/>
              </a:lnSpc>
              <a:spcBef>
                <a:spcPts val="0"/>
              </a:spcBef>
            </a:pPr>
            <a:r>
              <a:rPr lang="en-US" sz="2000">
                <a:solidFill>
                  <a:schemeClr val="tx1"/>
                </a:solidFill>
                <a:effectLst>
                  <a:outerShdw blurRad="38100" dist="38100" dir="2700000" algn="tl">
                    <a:srgbClr val="000000">
                      <a:alpha val="43137"/>
                    </a:srgbClr>
                  </a:outerShdw>
                </a:effectLst>
                <a:latin typeface="Montserrat Medium" panose="00000600000000000000" pitchFamily="50" charset="0"/>
              </a:rPr>
              <a:t>Presented to the LCCC Campus Community</a:t>
            </a:r>
          </a:p>
          <a:p>
            <a:pPr>
              <a:lnSpc>
                <a:spcPct val="110000"/>
              </a:lnSpc>
              <a:spcBef>
                <a:spcPts val="0"/>
              </a:spcBef>
            </a:pPr>
            <a:r>
              <a:rPr lang="en-US" sz="2000">
                <a:solidFill>
                  <a:schemeClr val="tx1"/>
                </a:solidFill>
                <a:effectLst>
                  <a:outerShdw blurRad="38100" dist="38100" dir="2700000" algn="tl">
                    <a:srgbClr val="000000">
                      <a:alpha val="43137"/>
                    </a:srgbClr>
                  </a:outerShdw>
                </a:effectLst>
                <a:latin typeface="Montserrat Medium" panose="00000600000000000000" pitchFamily="50" charset="0"/>
              </a:rPr>
              <a:t>Monday, August 11, 2025</a:t>
            </a:r>
          </a:p>
          <a:p>
            <a:pPr>
              <a:lnSpc>
                <a:spcPct val="110000"/>
              </a:lnSpc>
              <a:spcBef>
                <a:spcPts val="0"/>
              </a:spcBef>
            </a:pPr>
            <a:r>
              <a:rPr lang="en-US" sz="2000">
                <a:solidFill>
                  <a:schemeClr val="tx1"/>
                </a:solidFill>
                <a:effectLst>
                  <a:outerShdw blurRad="38100" dist="38100" dir="2700000" algn="tl">
                    <a:srgbClr val="000000">
                      <a:alpha val="43137"/>
                    </a:srgbClr>
                  </a:outerShdw>
                </a:effectLst>
                <a:latin typeface="Montserrat Medium" panose="00000600000000000000" pitchFamily="50" charset="0"/>
              </a:rPr>
              <a:t>Dr. Joe Schaffer, President</a:t>
            </a:r>
          </a:p>
        </p:txBody>
      </p:sp>
    </p:spTree>
    <p:extLst>
      <p:ext uri="{BB962C8B-B14F-4D97-AF65-F5344CB8AC3E}">
        <p14:creationId xmlns:p14="http://schemas.microsoft.com/office/powerpoint/2010/main" val="2722046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ack background with a black square&#10;&#10;AI-generated content may be incorrect.">
            <a:extLst>
              <a:ext uri="{FF2B5EF4-FFF2-40B4-BE49-F238E27FC236}">
                <a16:creationId xmlns:a16="http://schemas.microsoft.com/office/drawing/2014/main" id="{D83C9D72-EC15-86A7-C4AA-CB92BBEF6949}"/>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144913" y="3608952"/>
            <a:ext cx="1902173" cy="2654196"/>
          </a:xfrm>
          <a:prstGeom prst="rect">
            <a:avLst/>
          </a:prstGeom>
        </p:spPr>
      </p:pic>
      <p:grpSp>
        <p:nvGrpSpPr>
          <p:cNvPr id="10" name="Group 9">
            <a:extLst>
              <a:ext uri="{FF2B5EF4-FFF2-40B4-BE49-F238E27FC236}">
                <a16:creationId xmlns:a16="http://schemas.microsoft.com/office/drawing/2014/main" id="{710026C6-297A-3EDD-6B9A-62559C506E41}"/>
              </a:ext>
            </a:extLst>
          </p:cNvPr>
          <p:cNvGrpSpPr/>
          <p:nvPr/>
        </p:nvGrpSpPr>
        <p:grpSpPr>
          <a:xfrm>
            <a:off x="1850921" y="791497"/>
            <a:ext cx="8490155" cy="2308324"/>
            <a:chOff x="1850921" y="791497"/>
            <a:chExt cx="8490155" cy="2308324"/>
          </a:xfrm>
        </p:grpSpPr>
        <p:sp>
          <p:nvSpPr>
            <p:cNvPr id="7" name="TextBox 6">
              <a:extLst>
                <a:ext uri="{FF2B5EF4-FFF2-40B4-BE49-F238E27FC236}">
                  <a16:creationId xmlns:a16="http://schemas.microsoft.com/office/drawing/2014/main" id="{15BB0BFD-6E15-B8DD-6DAD-9C145D4EF0F7}"/>
                </a:ext>
              </a:extLst>
            </p:cNvPr>
            <p:cNvSpPr txBox="1"/>
            <p:nvPr/>
          </p:nvSpPr>
          <p:spPr>
            <a:xfrm>
              <a:off x="1850921" y="791497"/>
              <a:ext cx="8490155" cy="2308324"/>
            </a:xfrm>
            <a:prstGeom prst="rect">
              <a:avLst/>
            </a:prstGeom>
            <a:noFill/>
          </p:spPr>
          <p:txBody>
            <a:bodyPr wrap="square" rtlCol="0">
              <a:spAutoFit/>
            </a:bodyPr>
            <a:lstStyle/>
            <a:p>
              <a:pPr algn="ctr"/>
              <a:r>
                <a:rPr lang="en-US" sz="7200" b="1" spc="-150">
                  <a:solidFill>
                    <a:schemeClr val="bg1"/>
                  </a:solidFill>
                  <a:latin typeface="Dreaming Outloud Pro" panose="03050502040302030504" pitchFamily="66" charset="0"/>
                  <a:cs typeface="Dreaming Outloud Pro" panose="03050502040302030504" pitchFamily="66" charset="0"/>
                </a:rPr>
                <a:t>“Honey, I saw this on   </a:t>
              </a:r>
              <a:br>
                <a:rPr lang="en-US" sz="7200" b="1" spc="-150">
                  <a:solidFill>
                    <a:schemeClr val="bg1"/>
                  </a:solidFill>
                  <a:latin typeface="Dreaming Outloud Pro" panose="03050502040302030504" pitchFamily="66" charset="0"/>
                  <a:cs typeface="Dreaming Outloud Pro" panose="03050502040302030504" pitchFamily="66" charset="0"/>
                </a:rPr>
              </a:br>
              <a:r>
                <a:rPr lang="en-US" sz="7200" b="1" spc="-150">
                  <a:solidFill>
                    <a:schemeClr val="bg1"/>
                  </a:solidFill>
                  <a:latin typeface="Dreaming Outloud Pro" panose="03050502040302030504" pitchFamily="66" charset="0"/>
                  <a:cs typeface="Dreaming Outloud Pro" panose="03050502040302030504" pitchFamily="66" charset="0"/>
                </a:rPr>
                <a:t>  interest…”</a:t>
              </a:r>
            </a:p>
          </p:txBody>
        </p:sp>
        <p:pic>
          <p:nvPicPr>
            <p:cNvPr id="9" name="Picture 8">
              <a:extLst>
                <a:ext uri="{FF2B5EF4-FFF2-40B4-BE49-F238E27FC236}">
                  <a16:creationId xmlns:a16="http://schemas.microsoft.com/office/drawing/2014/main" id="{C39832BA-A8A4-D392-02F4-C2EED562E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7304" y="1945659"/>
              <a:ext cx="946355" cy="946355"/>
            </a:xfrm>
            <a:prstGeom prst="rect">
              <a:avLst/>
            </a:prstGeom>
          </p:spPr>
        </p:pic>
      </p:grpSp>
      <p:pic>
        <p:nvPicPr>
          <p:cNvPr id="2" name="poppop.ai - dun dun dunn sound effect 1">
            <a:hlinkClick r:id="" action="ppaction://media"/>
            <a:extLst>
              <a:ext uri="{FF2B5EF4-FFF2-40B4-BE49-F238E27FC236}">
                <a16:creationId xmlns:a16="http://schemas.microsoft.com/office/drawing/2014/main" id="{315C59C7-3121-8257-5A54-364808D6D563}"/>
              </a:ext>
            </a:extLst>
          </p:cNvPr>
          <p:cNvPicPr>
            <a:picLocks noChangeAspect="1"/>
          </p:cNvPicPr>
          <p:nvPr>
            <a:audioFile r:link="rId1"/>
            <p:extLst>
              <p:ext uri="{DAA4B4D4-6D71-4841-9C94-3DE7FCFB9230}">
                <p14:media xmlns:p14="http://schemas.microsoft.com/office/powerpoint/2010/main" r:embed="rId2"/>
              </p:ext>
            </p:extLst>
          </p:nvPr>
        </p:nvPicPr>
        <p:blipFill>
          <a:blip r:embed="rId7"/>
          <a:stretch>
            <a:fillRect/>
          </a:stretch>
        </p:blipFill>
        <p:spPr>
          <a:xfrm>
            <a:off x="11516851" y="6263148"/>
            <a:ext cx="406400" cy="406400"/>
          </a:xfrm>
          <a:prstGeom prst="rect">
            <a:avLst/>
          </a:prstGeom>
        </p:spPr>
      </p:pic>
    </p:spTree>
    <p:extLst>
      <p:ext uri="{BB962C8B-B14F-4D97-AF65-F5344CB8AC3E}">
        <p14:creationId xmlns:p14="http://schemas.microsoft.com/office/powerpoint/2010/main" val="27276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4F5CD-8102-4DEF-DCDB-3BE5B5F6A36F}"/>
            </a:ext>
          </a:extLst>
        </p:cNvPr>
        <p:cNvGrpSpPr/>
        <p:nvPr/>
      </p:nvGrpSpPr>
      <p:grpSpPr>
        <a:xfrm>
          <a:off x="0" y="0"/>
          <a:ext cx="0" cy="0"/>
          <a:chOff x="0" y="0"/>
          <a:chExt cx="0" cy="0"/>
        </a:xfrm>
      </p:grpSpPr>
      <p:pic>
        <p:nvPicPr>
          <p:cNvPr id="4104" name="Picture 8" descr="Imagery Clipart - ClipartSign">
            <a:extLst>
              <a:ext uri="{FF2B5EF4-FFF2-40B4-BE49-F238E27FC236}">
                <a16:creationId xmlns:a16="http://schemas.microsoft.com/office/drawing/2014/main" id="{D36B1805-0E51-5190-69D0-E33B27803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413" y="308235"/>
            <a:ext cx="5260258" cy="6241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0A43EB-F6E7-FEB5-EDF6-FF7809052262}"/>
              </a:ext>
            </a:extLst>
          </p:cNvPr>
          <p:cNvSpPr txBox="1"/>
          <p:nvPr/>
        </p:nvSpPr>
        <p:spPr>
          <a:xfrm>
            <a:off x="5235677" y="1006526"/>
            <a:ext cx="2762865" cy="523220"/>
          </a:xfrm>
          <a:prstGeom prst="rect">
            <a:avLst/>
          </a:prstGeom>
          <a:noFill/>
        </p:spPr>
        <p:txBody>
          <a:bodyPr wrap="square" rtlCol="0">
            <a:spAutoFit/>
          </a:bodyPr>
          <a:lstStyle/>
          <a:p>
            <a:pPr algn="ctr"/>
            <a:r>
              <a:rPr lang="en-US" sz="2800" b="1">
                <a:latin typeface="Dreaming Outloud Pro" panose="03050502040302030504" pitchFamily="66" charset="0"/>
                <a:cs typeface="Dreaming Outloud Pro" panose="03050502040302030504" pitchFamily="66" charset="0"/>
              </a:rPr>
              <a:t>Summer Projects</a:t>
            </a:r>
          </a:p>
        </p:txBody>
      </p:sp>
      <p:grpSp>
        <p:nvGrpSpPr>
          <p:cNvPr id="8" name="Group 7">
            <a:extLst>
              <a:ext uri="{FF2B5EF4-FFF2-40B4-BE49-F238E27FC236}">
                <a16:creationId xmlns:a16="http://schemas.microsoft.com/office/drawing/2014/main" id="{F4C14A00-9694-3879-66AE-11B5BD7C2CAD}"/>
              </a:ext>
            </a:extLst>
          </p:cNvPr>
          <p:cNvGrpSpPr/>
          <p:nvPr/>
        </p:nvGrpSpPr>
        <p:grpSpPr>
          <a:xfrm>
            <a:off x="5203721" y="2384522"/>
            <a:ext cx="3200400" cy="400110"/>
            <a:chOff x="5181599" y="1927121"/>
            <a:chExt cx="3200400" cy="400110"/>
          </a:xfrm>
        </p:grpSpPr>
        <p:sp>
          <p:nvSpPr>
            <p:cNvPr id="9" name="TextBox 8">
              <a:extLst>
                <a:ext uri="{FF2B5EF4-FFF2-40B4-BE49-F238E27FC236}">
                  <a16:creationId xmlns:a16="http://schemas.microsoft.com/office/drawing/2014/main" id="{A5631A64-3295-30B7-C985-211B89A39E37}"/>
                </a:ext>
              </a:extLst>
            </p:cNvPr>
            <p:cNvSpPr txBox="1"/>
            <p:nvPr/>
          </p:nvSpPr>
          <p:spPr>
            <a:xfrm>
              <a:off x="5422489" y="1927121"/>
              <a:ext cx="2959510"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Replace Garbage Disposal</a:t>
              </a:r>
            </a:p>
          </p:txBody>
        </p:sp>
        <p:sp>
          <p:nvSpPr>
            <p:cNvPr id="10" name="Rectangle 9">
              <a:extLst>
                <a:ext uri="{FF2B5EF4-FFF2-40B4-BE49-F238E27FC236}">
                  <a16:creationId xmlns:a16="http://schemas.microsoft.com/office/drawing/2014/main" id="{263C7055-D700-BDD4-C036-B1FC7D51E49B}"/>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9CA36A7-5E46-0E70-36E7-3E64F90B9A0D}"/>
              </a:ext>
            </a:extLst>
          </p:cNvPr>
          <p:cNvGrpSpPr/>
          <p:nvPr/>
        </p:nvGrpSpPr>
        <p:grpSpPr>
          <a:xfrm>
            <a:off x="5235677" y="2784632"/>
            <a:ext cx="3003755" cy="400110"/>
            <a:chOff x="5181599" y="1927121"/>
            <a:chExt cx="3003755" cy="400110"/>
          </a:xfrm>
        </p:grpSpPr>
        <p:sp>
          <p:nvSpPr>
            <p:cNvPr id="12" name="TextBox 11">
              <a:extLst>
                <a:ext uri="{FF2B5EF4-FFF2-40B4-BE49-F238E27FC236}">
                  <a16:creationId xmlns:a16="http://schemas.microsoft.com/office/drawing/2014/main" id="{F70EE6FA-9C42-4733-34BA-1A5EB7E70429}"/>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Cut Firewood</a:t>
              </a:r>
            </a:p>
          </p:txBody>
        </p:sp>
        <p:sp>
          <p:nvSpPr>
            <p:cNvPr id="13" name="Rectangle 12">
              <a:extLst>
                <a:ext uri="{FF2B5EF4-FFF2-40B4-BE49-F238E27FC236}">
                  <a16:creationId xmlns:a16="http://schemas.microsoft.com/office/drawing/2014/main" id="{1540AF75-92F7-529B-AA80-08390AA6D904}"/>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E18A8F01-DD02-F9F1-53C3-424F3F1088D3}"/>
              </a:ext>
            </a:extLst>
          </p:cNvPr>
          <p:cNvGrpSpPr/>
          <p:nvPr/>
        </p:nvGrpSpPr>
        <p:grpSpPr>
          <a:xfrm>
            <a:off x="5302043" y="3162446"/>
            <a:ext cx="3003755" cy="400110"/>
            <a:chOff x="5181599" y="1927121"/>
            <a:chExt cx="3003755" cy="400110"/>
          </a:xfrm>
        </p:grpSpPr>
        <p:sp>
          <p:nvSpPr>
            <p:cNvPr id="3" name="TextBox 2">
              <a:extLst>
                <a:ext uri="{FF2B5EF4-FFF2-40B4-BE49-F238E27FC236}">
                  <a16:creationId xmlns:a16="http://schemas.microsoft.com/office/drawing/2014/main" id="{4AC488B1-7EE8-0499-6FEF-9ACE8B77655B}"/>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Install Sign at House</a:t>
              </a:r>
            </a:p>
          </p:txBody>
        </p:sp>
        <p:sp>
          <p:nvSpPr>
            <p:cNvPr id="14" name="Rectangle 13">
              <a:extLst>
                <a:ext uri="{FF2B5EF4-FFF2-40B4-BE49-F238E27FC236}">
                  <a16:creationId xmlns:a16="http://schemas.microsoft.com/office/drawing/2014/main" id="{CFD9A12D-576E-6617-4C51-1C2FD225F647}"/>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B48DE65-D46D-9DAA-FB2A-73D89A7949C7}"/>
              </a:ext>
            </a:extLst>
          </p:cNvPr>
          <p:cNvGrpSpPr/>
          <p:nvPr/>
        </p:nvGrpSpPr>
        <p:grpSpPr>
          <a:xfrm>
            <a:off x="5361038" y="4425183"/>
            <a:ext cx="3003755" cy="400110"/>
            <a:chOff x="5181599" y="1927121"/>
            <a:chExt cx="3003755" cy="400110"/>
          </a:xfrm>
        </p:grpSpPr>
        <p:sp>
          <p:nvSpPr>
            <p:cNvPr id="16" name="TextBox 15">
              <a:extLst>
                <a:ext uri="{FF2B5EF4-FFF2-40B4-BE49-F238E27FC236}">
                  <a16:creationId xmlns:a16="http://schemas.microsoft.com/office/drawing/2014/main" id="{0D222C6F-DF23-B24E-3CE2-23FD40A62633}"/>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Install Sign at Cabin</a:t>
              </a:r>
            </a:p>
          </p:txBody>
        </p:sp>
        <p:sp>
          <p:nvSpPr>
            <p:cNvPr id="17" name="Rectangle 16">
              <a:extLst>
                <a:ext uri="{FF2B5EF4-FFF2-40B4-BE49-F238E27FC236}">
                  <a16:creationId xmlns:a16="http://schemas.microsoft.com/office/drawing/2014/main" id="{ED295A1B-5AD3-CBF2-9ADD-F0FC5B26EE68}"/>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396B0832-12B4-8AC3-DB30-03F18B2E0B3E}"/>
              </a:ext>
            </a:extLst>
          </p:cNvPr>
          <p:cNvGrpSpPr/>
          <p:nvPr/>
        </p:nvGrpSpPr>
        <p:grpSpPr>
          <a:xfrm>
            <a:off x="5327852" y="3600286"/>
            <a:ext cx="3389672" cy="400110"/>
            <a:chOff x="5181599" y="1927121"/>
            <a:chExt cx="3389672" cy="400110"/>
          </a:xfrm>
        </p:grpSpPr>
        <p:sp>
          <p:nvSpPr>
            <p:cNvPr id="19" name="TextBox 18">
              <a:extLst>
                <a:ext uri="{FF2B5EF4-FFF2-40B4-BE49-F238E27FC236}">
                  <a16:creationId xmlns:a16="http://schemas.microsoft.com/office/drawing/2014/main" id="{BF9B9DE4-D293-C4D6-C92B-1A7E6FE4F002}"/>
                </a:ext>
              </a:extLst>
            </p:cNvPr>
            <p:cNvSpPr txBox="1"/>
            <p:nvPr/>
          </p:nvSpPr>
          <p:spPr>
            <a:xfrm>
              <a:off x="5422489" y="1927121"/>
              <a:ext cx="3148782"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Solar Lights for the Bridge</a:t>
              </a:r>
            </a:p>
          </p:txBody>
        </p:sp>
        <p:sp>
          <p:nvSpPr>
            <p:cNvPr id="20" name="Rectangle 19">
              <a:extLst>
                <a:ext uri="{FF2B5EF4-FFF2-40B4-BE49-F238E27FC236}">
                  <a16:creationId xmlns:a16="http://schemas.microsoft.com/office/drawing/2014/main" id="{DE1FF49E-7566-9F9F-AB29-81030A7D19F6}"/>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AB12A2E-8DB4-23D8-7B73-567C67D842FB}"/>
              </a:ext>
            </a:extLst>
          </p:cNvPr>
          <p:cNvGrpSpPr/>
          <p:nvPr/>
        </p:nvGrpSpPr>
        <p:grpSpPr>
          <a:xfrm>
            <a:off x="5353662" y="3991102"/>
            <a:ext cx="3003755" cy="400110"/>
            <a:chOff x="5181599" y="1927121"/>
            <a:chExt cx="3003755" cy="400110"/>
          </a:xfrm>
        </p:grpSpPr>
        <p:sp>
          <p:nvSpPr>
            <p:cNvPr id="22" name="TextBox 21">
              <a:extLst>
                <a:ext uri="{FF2B5EF4-FFF2-40B4-BE49-F238E27FC236}">
                  <a16:creationId xmlns:a16="http://schemas.microsoft.com/office/drawing/2014/main" id="{10572767-CBC2-5C2F-DED9-C5AA6EDDA9CB}"/>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Wheelbarrow Planter</a:t>
              </a:r>
            </a:p>
          </p:txBody>
        </p:sp>
        <p:sp>
          <p:nvSpPr>
            <p:cNvPr id="23" name="Rectangle 22">
              <a:extLst>
                <a:ext uri="{FF2B5EF4-FFF2-40B4-BE49-F238E27FC236}">
                  <a16:creationId xmlns:a16="http://schemas.microsoft.com/office/drawing/2014/main" id="{B90CF2F3-A2BC-510A-BB0E-21A920702A04}"/>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B3CEDC1-96C5-21D5-CC2B-B0A3DB50F225}"/>
              </a:ext>
            </a:extLst>
          </p:cNvPr>
          <p:cNvGrpSpPr/>
          <p:nvPr/>
        </p:nvGrpSpPr>
        <p:grpSpPr>
          <a:xfrm>
            <a:off x="5449526" y="4845335"/>
            <a:ext cx="3232358" cy="707886"/>
            <a:chOff x="5181599" y="1927121"/>
            <a:chExt cx="3232358" cy="707886"/>
          </a:xfrm>
        </p:grpSpPr>
        <p:sp>
          <p:nvSpPr>
            <p:cNvPr id="25" name="TextBox 24">
              <a:extLst>
                <a:ext uri="{FF2B5EF4-FFF2-40B4-BE49-F238E27FC236}">
                  <a16:creationId xmlns:a16="http://schemas.microsoft.com/office/drawing/2014/main" id="{122D4A54-13C5-BE63-A6EF-DB0B8A85CF8F}"/>
                </a:ext>
              </a:extLst>
            </p:cNvPr>
            <p:cNvSpPr txBox="1"/>
            <p:nvPr/>
          </p:nvSpPr>
          <p:spPr>
            <a:xfrm>
              <a:off x="5422489" y="1927121"/>
              <a:ext cx="2991468" cy="707886"/>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Tire Dust Bath for Chickens</a:t>
              </a:r>
            </a:p>
          </p:txBody>
        </p:sp>
        <p:sp>
          <p:nvSpPr>
            <p:cNvPr id="26" name="Rectangle 25">
              <a:extLst>
                <a:ext uri="{FF2B5EF4-FFF2-40B4-BE49-F238E27FC236}">
                  <a16:creationId xmlns:a16="http://schemas.microsoft.com/office/drawing/2014/main" id="{E8045B55-9B41-24CA-AE38-3ADDC1840509}"/>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EB0FFAC0-A4C5-484A-BE77-3FF46E50C9BD}"/>
              </a:ext>
            </a:extLst>
          </p:cNvPr>
          <p:cNvGrpSpPr/>
          <p:nvPr/>
        </p:nvGrpSpPr>
        <p:grpSpPr>
          <a:xfrm>
            <a:off x="5212149" y="1564030"/>
            <a:ext cx="3003755" cy="400110"/>
            <a:chOff x="5181599" y="1927121"/>
            <a:chExt cx="3003755" cy="400110"/>
          </a:xfrm>
        </p:grpSpPr>
        <p:sp>
          <p:nvSpPr>
            <p:cNvPr id="28" name="TextBox 27">
              <a:extLst>
                <a:ext uri="{FF2B5EF4-FFF2-40B4-BE49-F238E27FC236}">
                  <a16:creationId xmlns:a16="http://schemas.microsoft.com/office/drawing/2014/main" id="{82A9BAB1-2FB5-CE6A-18D8-15CD8CD3F85A}"/>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Plant Trees w/Drip</a:t>
              </a:r>
            </a:p>
          </p:txBody>
        </p:sp>
        <p:sp>
          <p:nvSpPr>
            <p:cNvPr id="29" name="Rectangle 28">
              <a:extLst>
                <a:ext uri="{FF2B5EF4-FFF2-40B4-BE49-F238E27FC236}">
                  <a16:creationId xmlns:a16="http://schemas.microsoft.com/office/drawing/2014/main" id="{85E3F920-0393-6DBD-A673-FC65548988E9}"/>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07D2B21C-F54A-DB73-F38F-D7B637454FEB}"/>
              </a:ext>
            </a:extLst>
          </p:cNvPr>
          <p:cNvGrpSpPr/>
          <p:nvPr/>
        </p:nvGrpSpPr>
        <p:grpSpPr>
          <a:xfrm>
            <a:off x="5203369" y="1950128"/>
            <a:ext cx="3200400" cy="400110"/>
            <a:chOff x="5181599" y="1927121"/>
            <a:chExt cx="3200400" cy="400110"/>
          </a:xfrm>
        </p:grpSpPr>
        <p:sp>
          <p:nvSpPr>
            <p:cNvPr id="31" name="TextBox 30">
              <a:extLst>
                <a:ext uri="{FF2B5EF4-FFF2-40B4-BE49-F238E27FC236}">
                  <a16:creationId xmlns:a16="http://schemas.microsoft.com/office/drawing/2014/main" id="{2BE1FF71-7F39-BEA1-531E-E3F8180D6580}"/>
                </a:ext>
              </a:extLst>
            </p:cNvPr>
            <p:cNvSpPr txBox="1"/>
            <p:nvPr/>
          </p:nvSpPr>
          <p:spPr>
            <a:xfrm>
              <a:off x="5422489" y="1927121"/>
              <a:ext cx="2959510"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Flagstone around Fire Pit</a:t>
              </a:r>
            </a:p>
          </p:txBody>
        </p:sp>
        <p:sp>
          <p:nvSpPr>
            <p:cNvPr id="32" name="Rectangle 31">
              <a:extLst>
                <a:ext uri="{FF2B5EF4-FFF2-40B4-BE49-F238E27FC236}">
                  <a16:creationId xmlns:a16="http://schemas.microsoft.com/office/drawing/2014/main" id="{CF716D86-23AE-58F8-39EE-98836561DD1C}"/>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746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5AADB-AD51-8BF2-5E61-6585473368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D189B-DFC2-D60A-9AC1-9A4F9BBD8924}"/>
              </a:ext>
            </a:extLst>
          </p:cNvPr>
          <p:cNvSpPr>
            <a:spLocks noGrp="1"/>
          </p:cNvSpPr>
          <p:nvPr>
            <p:ph type="title"/>
          </p:nvPr>
        </p:nvSpPr>
        <p:spPr/>
        <p:txBody>
          <a:bodyPr>
            <a:normAutofit/>
          </a:bodyPr>
          <a:lstStyle/>
          <a:p>
            <a:r>
              <a:rPr lang="en-US" sz="6000" spc="300"/>
              <a:t>Budget &amp; Finances</a:t>
            </a:r>
          </a:p>
        </p:txBody>
      </p:sp>
    </p:spTree>
    <p:extLst>
      <p:ext uri="{BB962C8B-B14F-4D97-AF65-F5344CB8AC3E}">
        <p14:creationId xmlns:p14="http://schemas.microsoft.com/office/powerpoint/2010/main" val="422811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0C0A-AEC0-2005-CDBA-88F0324E7137}"/>
              </a:ext>
            </a:extLst>
          </p:cNvPr>
          <p:cNvSpPr>
            <a:spLocks noGrp="1"/>
          </p:cNvSpPr>
          <p:nvPr>
            <p:ph type="title"/>
          </p:nvPr>
        </p:nvSpPr>
        <p:spPr/>
        <p:txBody>
          <a:bodyPr/>
          <a:lstStyle/>
          <a:p>
            <a:r>
              <a:rPr lang="en-US"/>
              <a:t>Budget Overview - Funding</a:t>
            </a:r>
          </a:p>
        </p:txBody>
      </p:sp>
      <p:sp>
        <p:nvSpPr>
          <p:cNvPr id="3" name="Content Placeholder 2">
            <a:extLst>
              <a:ext uri="{FF2B5EF4-FFF2-40B4-BE49-F238E27FC236}">
                <a16:creationId xmlns:a16="http://schemas.microsoft.com/office/drawing/2014/main" id="{01DB99DC-DC7F-A7E4-F732-D5BF0898042C}"/>
              </a:ext>
            </a:extLst>
          </p:cNvPr>
          <p:cNvSpPr>
            <a:spLocks noGrp="1"/>
          </p:cNvSpPr>
          <p:nvPr>
            <p:ph idx="1"/>
          </p:nvPr>
        </p:nvSpPr>
        <p:spPr/>
        <p:txBody>
          <a:bodyPr/>
          <a:lstStyle/>
          <a:p>
            <a:pPr marL="0" indent="0">
              <a:lnSpc>
                <a:spcPct val="100000"/>
              </a:lnSpc>
              <a:spcBef>
                <a:spcPts val="0"/>
              </a:spcBef>
              <a:spcAft>
                <a:spcPts val="1200"/>
              </a:spcAft>
              <a:buNone/>
            </a:pPr>
            <a:r>
              <a:rPr lang="en-US"/>
              <a:t>Unrestricted revenue primarily from three sources:</a:t>
            </a:r>
          </a:p>
          <a:p>
            <a:pPr marL="971550" lvl="1" indent="-514350">
              <a:lnSpc>
                <a:spcPct val="100000"/>
              </a:lnSpc>
              <a:spcBef>
                <a:spcPts val="0"/>
              </a:spcBef>
              <a:spcAft>
                <a:spcPts val="1200"/>
              </a:spcAft>
              <a:buFont typeface="+mj-lt"/>
              <a:buAutoNum type="arabicPeriod"/>
            </a:pPr>
            <a:r>
              <a:rPr lang="en-US" sz="2800"/>
              <a:t>State Funding (Block Grant to WCCC)</a:t>
            </a:r>
          </a:p>
          <a:p>
            <a:pPr marL="971550" lvl="1" indent="-514350">
              <a:lnSpc>
                <a:spcPct val="100000"/>
              </a:lnSpc>
              <a:spcBef>
                <a:spcPts val="0"/>
              </a:spcBef>
              <a:spcAft>
                <a:spcPts val="1200"/>
              </a:spcAft>
              <a:buFont typeface="+mj-lt"/>
              <a:buAutoNum type="arabicPeriod"/>
            </a:pPr>
            <a:r>
              <a:rPr lang="en-US" sz="2800"/>
              <a:t>Local Ad Valorum Taxes (Property Taxes)</a:t>
            </a:r>
          </a:p>
          <a:p>
            <a:pPr marL="971550" lvl="1" indent="-514350">
              <a:lnSpc>
                <a:spcPct val="100000"/>
              </a:lnSpc>
              <a:spcBef>
                <a:spcPts val="0"/>
              </a:spcBef>
              <a:spcAft>
                <a:spcPts val="1200"/>
              </a:spcAft>
              <a:buFont typeface="+mj-lt"/>
              <a:buAutoNum type="arabicPeriod"/>
            </a:pPr>
            <a:r>
              <a:rPr lang="en-US" sz="2800"/>
              <a:t>Tuition and Fees</a:t>
            </a:r>
          </a:p>
          <a:p>
            <a:pPr marL="514350" indent="-514350">
              <a:lnSpc>
                <a:spcPct val="100000"/>
              </a:lnSpc>
              <a:spcBef>
                <a:spcPts val="0"/>
              </a:spcBef>
              <a:spcAft>
                <a:spcPts val="1200"/>
              </a:spcAft>
              <a:buFont typeface="+mj-lt"/>
              <a:buAutoNum type="arabicPeriod"/>
            </a:pPr>
            <a:endParaRPr lang="en-US"/>
          </a:p>
          <a:p>
            <a:pPr marL="0" indent="0" algn="ctr">
              <a:lnSpc>
                <a:spcPct val="100000"/>
              </a:lnSpc>
              <a:spcBef>
                <a:spcPts val="0"/>
              </a:spcBef>
              <a:spcAft>
                <a:spcPts val="1200"/>
              </a:spcAft>
              <a:buNone/>
            </a:pPr>
            <a:r>
              <a:rPr lang="en-US" i="1"/>
              <a:t>Other Revenue (Restricted) – Grants, contracts, special appropriations, etc. </a:t>
            </a:r>
          </a:p>
        </p:txBody>
      </p:sp>
    </p:spTree>
    <p:extLst>
      <p:ext uri="{BB962C8B-B14F-4D97-AF65-F5344CB8AC3E}">
        <p14:creationId xmlns:p14="http://schemas.microsoft.com/office/powerpoint/2010/main" val="3351712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95D8-CADD-9E75-0BA4-290FE6EF5F4A}"/>
              </a:ext>
            </a:extLst>
          </p:cNvPr>
          <p:cNvSpPr>
            <a:spLocks noGrp="1"/>
          </p:cNvSpPr>
          <p:nvPr>
            <p:ph type="title"/>
          </p:nvPr>
        </p:nvSpPr>
        <p:spPr/>
        <p:txBody>
          <a:bodyPr/>
          <a:lstStyle/>
          <a:p>
            <a:r>
              <a:rPr lang="en-US"/>
              <a:t>Budget Overview - FAM</a:t>
            </a:r>
          </a:p>
        </p:txBody>
      </p:sp>
      <p:sp>
        <p:nvSpPr>
          <p:cNvPr id="4" name="Content Placeholder 3">
            <a:extLst>
              <a:ext uri="{FF2B5EF4-FFF2-40B4-BE49-F238E27FC236}">
                <a16:creationId xmlns:a16="http://schemas.microsoft.com/office/drawing/2014/main" id="{A6174ECD-34DC-8244-6370-64BDACB6974D}"/>
              </a:ext>
            </a:extLst>
          </p:cNvPr>
          <p:cNvSpPr>
            <a:spLocks noGrp="1"/>
          </p:cNvSpPr>
          <p:nvPr>
            <p:ph idx="1"/>
          </p:nvPr>
        </p:nvSpPr>
        <p:spPr/>
        <p:txBody>
          <a:bodyPr/>
          <a:lstStyle/>
          <a:p>
            <a:pPr marL="0" indent="0">
              <a:lnSpc>
                <a:spcPct val="100000"/>
              </a:lnSpc>
              <a:spcBef>
                <a:spcPts val="0"/>
              </a:spcBef>
              <a:spcAft>
                <a:spcPts val="1200"/>
              </a:spcAft>
              <a:buNone/>
            </a:pPr>
            <a:r>
              <a:rPr lang="en-US"/>
              <a:t>Funding Allocation Model (FAM)</a:t>
            </a:r>
          </a:p>
          <a:p>
            <a:pPr>
              <a:lnSpc>
                <a:spcPct val="100000"/>
              </a:lnSpc>
              <a:spcBef>
                <a:spcPts val="0"/>
              </a:spcBef>
              <a:spcAft>
                <a:spcPts val="1200"/>
              </a:spcAft>
            </a:pPr>
            <a:r>
              <a:rPr lang="en-US"/>
              <a:t>How the WCCC distributes state funding – equity model</a:t>
            </a:r>
          </a:p>
          <a:p>
            <a:pPr>
              <a:lnSpc>
                <a:spcPct val="100000"/>
              </a:lnSpc>
              <a:spcBef>
                <a:spcPts val="0"/>
              </a:spcBef>
              <a:spcAft>
                <a:spcPts val="1200"/>
              </a:spcAft>
            </a:pPr>
            <a:r>
              <a:rPr lang="en-US"/>
              <a:t>Includes three unique components:</a:t>
            </a:r>
          </a:p>
          <a:p>
            <a:pPr marL="914400" lvl="1" indent="-457200">
              <a:lnSpc>
                <a:spcPct val="100000"/>
              </a:lnSpc>
              <a:spcBef>
                <a:spcPts val="0"/>
              </a:spcBef>
              <a:spcAft>
                <a:spcPts val="1200"/>
              </a:spcAft>
              <a:buFont typeface="+mj-lt"/>
              <a:buAutoNum type="arabicPeriod"/>
            </a:pPr>
            <a:r>
              <a:rPr lang="en-US"/>
              <a:t>Fixed Costs of a College (60%)</a:t>
            </a:r>
          </a:p>
          <a:p>
            <a:pPr marL="914400" lvl="1" indent="-457200">
              <a:lnSpc>
                <a:spcPct val="100000"/>
              </a:lnSpc>
              <a:spcBef>
                <a:spcPts val="0"/>
              </a:spcBef>
              <a:spcAft>
                <a:spcPts val="1200"/>
              </a:spcAft>
              <a:buFont typeface="+mj-lt"/>
              <a:buAutoNum type="arabicPeriod"/>
            </a:pPr>
            <a:r>
              <a:rPr lang="en-US"/>
              <a:t>Variable Costs of a College (40%)</a:t>
            </a:r>
          </a:p>
          <a:p>
            <a:pPr marL="914400" lvl="1" indent="-457200">
              <a:lnSpc>
                <a:spcPct val="100000"/>
              </a:lnSpc>
              <a:spcBef>
                <a:spcPts val="0"/>
              </a:spcBef>
              <a:spcAft>
                <a:spcPts val="1200"/>
              </a:spcAft>
              <a:buFont typeface="+mj-lt"/>
              <a:buAutoNum type="arabicPeriod"/>
            </a:pPr>
            <a:r>
              <a:rPr lang="en-US"/>
              <a:t>Local Tax Revenues Received</a:t>
            </a:r>
          </a:p>
        </p:txBody>
      </p:sp>
    </p:spTree>
    <p:extLst>
      <p:ext uri="{BB962C8B-B14F-4D97-AF65-F5344CB8AC3E}">
        <p14:creationId xmlns:p14="http://schemas.microsoft.com/office/powerpoint/2010/main" val="1278159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0182A-028D-7317-A48C-6A6956BF586B}"/>
              </a:ext>
            </a:extLst>
          </p:cNvPr>
          <p:cNvSpPr>
            <a:spLocks noGrp="1"/>
          </p:cNvSpPr>
          <p:nvPr>
            <p:ph type="title"/>
          </p:nvPr>
        </p:nvSpPr>
        <p:spPr/>
        <p:txBody>
          <a:bodyPr/>
          <a:lstStyle/>
          <a:p>
            <a:r>
              <a:rPr lang="en-US"/>
              <a:t>* 3 Small Footnotes</a:t>
            </a:r>
          </a:p>
        </p:txBody>
      </p:sp>
      <p:sp>
        <p:nvSpPr>
          <p:cNvPr id="3" name="Content Placeholder 2">
            <a:extLst>
              <a:ext uri="{FF2B5EF4-FFF2-40B4-BE49-F238E27FC236}">
                <a16:creationId xmlns:a16="http://schemas.microsoft.com/office/drawing/2014/main" id="{800F80E3-F7FD-F43A-87EA-CD2F8AC0ED6F}"/>
              </a:ext>
            </a:extLst>
          </p:cNvPr>
          <p:cNvSpPr>
            <a:spLocks noGrp="1"/>
          </p:cNvSpPr>
          <p:nvPr>
            <p:ph idx="1"/>
          </p:nvPr>
        </p:nvSpPr>
        <p:spPr/>
        <p:txBody>
          <a:bodyPr>
            <a:normAutofit/>
          </a:bodyPr>
          <a:lstStyle/>
          <a:p>
            <a:pPr marL="514350" indent="-514350">
              <a:buFont typeface="+mj-lt"/>
              <a:buAutoNum type="arabicPeriod"/>
            </a:pPr>
            <a:r>
              <a:rPr lang="en-US"/>
              <a:t>Allocation of variable cost funding is based on performance measures:</a:t>
            </a:r>
          </a:p>
          <a:p>
            <a:pPr lvl="1"/>
            <a:r>
              <a:rPr lang="en-US"/>
              <a:t>Participation (enrolled weighted student credit hours – 50%)</a:t>
            </a:r>
          </a:p>
          <a:p>
            <a:pPr lvl="1"/>
            <a:r>
              <a:rPr lang="en-US"/>
              <a:t>Persistence (completed weighted student credit hours – 25%)</a:t>
            </a:r>
          </a:p>
          <a:p>
            <a:pPr lvl="1">
              <a:lnSpc>
                <a:spcPct val="100000"/>
              </a:lnSpc>
              <a:spcAft>
                <a:spcPts val="1200"/>
              </a:spcAft>
            </a:pPr>
            <a:r>
              <a:rPr lang="en-US"/>
              <a:t>Performance (credentials awarded – 25%)</a:t>
            </a:r>
          </a:p>
          <a:p>
            <a:pPr marL="514350" indent="-514350">
              <a:lnSpc>
                <a:spcPct val="100000"/>
              </a:lnSpc>
              <a:spcAft>
                <a:spcPts val="1200"/>
              </a:spcAft>
              <a:buFont typeface="+mj-lt"/>
              <a:buAutoNum type="arabicPeriod"/>
            </a:pPr>
            <a:r>
              <a:rPr lang="en-US"/>
              <a:t>Recapture/redistribution of state funds</a:t>
            </a:r>
          </a:p>
          <a:p>
            <a:pPr marL="514350" indent="-514350">
              <a:lnSpc>
                <a:spcPct val="100000"/>
              </a:lnSpc>
              <a:spcAft>
                <a:spcPts val="1200"/>
              </a:spcAft>
              <a:buFont typeface="+mj-lt"/>
              <a:buAutoNum type="arabicPeriod"/>
            </a:pPr>
            <a:r>
              <a:rPr lang="en-US"/>
              <a:t>FAM incentivizes equity, at the expense of progress</a:t>
            </a:r>
          </a:p>
        </p:txBody>
      </p:sp>
    </p:spTree>
    <p:extLst>
      <p:ext uri="{BB962C8B-B14F-4D97-AF65-F5344CB8AC3E}">
        <p14:creationId xmlns:p14="http://schemas.microsoft.com/office/powerpoint/2010/main" val="2922478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A3BDA18-FBD5-C04D-C516-B18BF5296305}"/>
              </a:ext>
            </a:extLst>
          </p:cNvPr>
          <p:cNvGraphicFramePr>
            <a:graphicFrameLocks noGrp="1"/>
          </p:cNvGraphicFramePr>
          <p:nvPr>
            <p:extLst>
              <p:ext uri="{D42A27DB-BD31-4B8C-83A1-F6EECF244321}">
                <p14:modId xmlns:p14="http://schemas.microsoft.com/office/powerpoint/2010/main" val="1542192667"/>
              </p:ext>
            </p:extLst>
          </p:nvPr>
        </p:nvGraphicFramePr>
        <p:xfrm>
          <a:off x="1386348" y="4953329"/>
          <a:ext cx="8489234" cy="1828127"/>
        </p:xfrm>
        <a:graphic>
          <a:graphicData uri="http://schemas.openxmlformats.org/drawingml/2006/table">
            <a:tbl>
              <a:tblPr/>
              <a:tblGrid>
                <a:gridCol w="1163146">
                  <a:extLst>
                    <a:ext uri="{9D8B030D-6E8A-4147-A177-3AD203B41FA5}">
                      <a16:colId xmlns:a16="http://schemas.microsoft.com/office/drawing/2014/main" val="3202111409"/>
                    </a:ext>
                  </a:extLst>
                </a:gridCol>
                <a:gridCol w="277767">
                  <a:extLst>
                    <a:ext uri="{9D8B030D-6E8A-4147-A177-3AD203B41FA5}">
                      <a16:colId xmlns:a16="http://schemas.microsoft.com/office/drawing/2014/main" val="3438241219"/>
                    </a:ext>
                  </a:extLst>
                </a:gridCol>
                <a:gridCol w="1996445">
                  <a:extLst>
                    <a:ext uri="{9D8B030D-6E8A-4147-A177-3AD203B41FA5}">
                      <a16:colId xmlns:a16="http://schemas.microsoft.com/office/drawing/2014/main" val="2860886670"/>
                    </a:ext>
                  </a:extLst>
                </a:gridCol>
                <a:gridCol w="1996445">
                  <a:extLst>
                    <a:ext uri="{9D8B030D-6E8A-4147-A177-3AD203B41FA5}">
                      <a16:colId xmlns:a16="http://schemas.microsoft.com/office/drawing/2014/main" val="1057750067"/>
                    </a:ext>
                  </a:extLst>
                </a:gridCol>
                <a:gridCol w="1545076">
                  <a:extLst>
                    <a:ext uri="{9D8B030D-6E8A-4147-A177-3AD203B41FA5}">
                      <a16:colId xmlns:a16="http://schemas.microsoft.com/office/drawing/2014/main" val="4280625013"/>
                    </a:ext>
                  </a:extLst>
                </a:gridCol>
                <a:gridCol w="1510355">
                  <a:extLst>
                    <a:ext uri="{9D8B030D-6E8A-4147-A177-3AD203B41FA5}">
                      <a16:colId xmlns:a16="http://schemas.microsoft.com/office/drawing/2014/main" val="169700913"/>
                    </a:ext>
                  </a:extLst>
                </a:gridCol>
              </a:tblGrid>
              <a:tr h="290157">
                <a:tc gridSpan="2">
                  <a:txBody>
                    <a:bodyPr/>
                    <a:lstStyle/>
                    <a:p>
                      <a:pPr algn="l" fontAlgn="b"/>
                      <a:r>
                        <a:rPr lang="en-US" sz="1400" b="1" i="0" u="none" strike="noStrike">
                          <a:solidFill>
                            <a:srgbClr val="000000"/>
                          </a:solidFill>
                          <a:effectLst/>
                          <a:latin typeface="Aptos Narrow" panose="020B0004020202020204" pitchFamily="34" charset="0"/>
                        </a:rPr>
                        <a:t>County Valuation</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solidFill>
                      <a:srgbClr val="BFBFBF"/>
                    </a:solidFill>
                  </a:tcPr>
                </a:tc>
                <a:tc hMerge="1">
                  <a:txBody>
                    <a:bodyPr/>
                    <a:lstStyle/>
                    <a:p>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Aptos Narrow" panose="020B0004020202020204" pitchFamily="34" charset="0"/>
                        </a:rPr>
                        <a:t>2015</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Aptos Narrow" panose="020B0004020202020204" pitchFamily="34" charset="0"/>
                        </a:rPr>
                        <a:t>2024</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Aptos Narrow" panose="020B0004020202020204" pitchFamily="34" charset="0"/>
                        </a:rPr>
                        <a:t>% </a:t>
                      </a:r>
                      <a:r>
                        <a:rPr lang="en-US" sz="1400" b="1" i="0" u="none" strike="noStrike" err="1">
                          <a:solidFill>
                            <a:srgbClr val="000000"/>
                          </a:solidFill>
                          <a:effectLst/>
                          <a:latin typeface="Aptos Narrow" panose="020B0004020202020204" pitchFamily="34" charset="0"/>
                        </a:rPr>
                        <a:t>Chg</a:t>
                      </a:r>
                      <a:r>
                        <a:rPr lang="en-US" sz="1400" b="1" i="0" u="none" strike="noStrike">
                          <a:solidFill>
                            <a:srgbClr val="000000"/>
                          </a:solidFill>
                          <a:effectLst/>
                          <a:latin typeface="Aptos Narrow" panose="020B0004020202020204" pitchFamily="34" charset="0"/>
                        </a:rPr>
                        <a:t> since 2015</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Aptos Narrow" panose="020B0004020202020204" pitchFamily="34" charset="0"/>
                        </a:rPr>
                        <a:t>$ </a:t>
                      </a:r>
                      <a:r>
                        <a:rPr lang="en-US" sz="1400" b="1" i="0" u="none" strike="noStrike" err="1">
                          <a:solidFill>
                            <a:srgbClr val="000000"/>
                          </a:solidFill>
                          <a:effectLst/>
                          <a:latin typeface="Aptos Narrow" panose="020B0004020202020204" pitchFamily="34" charset="0"/>
                        </a:rPr>
                        <a:t>Chg</a:t>
                      </a:r>
                      <a:r>
                        <a:rPr lang="en-US" sz="1400" b="1" i="0" u="none" strike="noStrike">
                          <a:solidFill>
                            <a:srgbClr val="000000"/>
                          </a:solidFill>
                          <a:effectLst/>
                          <a:latin typeface="Aptos Narrow" panose="020B0004020202020204" pitchFamily="34" charset="0"/>
                        </a:rPr>
                        <a:t> since 2015</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84711763"/>
                  </a:ext>
                </a:extLst>
              </a:tr>
              <a:tr h="201503">
                <a:tc>
                  <a:txBody>
                    <a:bodyPr/>
                    <a:lstStyle/>
                    <a:p>
                      <a:pPr algn="l" fontAlgn="b"/>
                      <a:r>
                        <a:rPr lang="en-US" sz="1400" b="1" i="0" u="none" strike="noStrike">
                          <a:solidFill>
                            <a:srgbClr val="000000"/>
                          </a:solidFill>
                          <a:effectLst/>
                          <a:latin typeface="Aptos Narrow" panose="020B0004020202020204" pitchFamily="34" charset="0"/>
                        </a:rPr>
                        <a:t>Fremont</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400" b="1" i="0" u="none" strike="noStrike">
                        <a:solidFill>
                          <a:srgbClr val="000000"/>
                        </a:solidFill>
                        <a:effectLst/>
                        <a:latin typeface="Aptos Narrow" panose="020B00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916,766,870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851,212,824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400" b="0" i="0" u="none" strike="noStrike">
                          <a:solidFill>
                            <a:srgbClr val="FF0000"/>
                          </a:solidFill>
                          <a:effectLst/>
                          <a:latin typeface="Aptos Narrow" panose="020B0004020202020204" pitchFamily="34" charset="0"/>
                        </a:rPr>
                        <a:t>-7%</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400" b="0" i="0" u="none" strike="noStrike">
                          <a:solidFill>
                            <a:srgbClr val="FF0000"/>
                          </a:solidFill>
                          <a:effectLst/>
                          <a:latin typeface="Aptos Narrow" panose="020B0004020202020204" pitchFamily="34" charset="0"/>
                        </a:rPr>
                        <a:t> $         (65,554,046)</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058688009"/>
                  </a:ext>
                </a:extLst>
              </a:tr>
              <a:tr h="201503">
                <a:tc>
                  <a:txBody>
                    <a:bodyPr/>
                    <a:lstStyle/>
                    <a:p>
                      <a:pPr algn="l" fontAlgn="b"/>
                      <a:r>
                        <a:rPr lang="en-US" sz="1400" b="1" i="0" u="none" strike="noStrike">
                          <a:solidFill>
                            <a:srgbClr val="000000"/>
                          </a:solidFill>
                          <a:effectLst/>
                          <a:latin typeface="Aptos Narrow" panose="020B0004020202020204" pitchFamily="34" charset="0"/>
                        </a:rPr>
                        <a:t>Goshen</a:t>
                      </a:r>
                    </a:p>
                  </a:txBody>
                  <a:tcPr marL="6350" marR="6350" marT="6350" marB="0" anchor="b">
                    <a:lnL>
                      <a:noFill/>
                    </a:lnL>
                    <a:lnR>
                      <a:noFill/>
                    </a:lnR>
                    <a:lnT>
                      <a:noFill/>
                    </a:lnT>
                    <a:lnB>
                      <a:noFill/>
                    </a:lnB>
                    <a:noFill/>
                  </a:tcPr>
                </a:tc>
                <a:tc>
                  <a:txBody>
                    <a:bodyPr/>
                    <a:lstStyle/>
                    <a:p>
                      <a:pPr algn="l" fontAlgn="b"/>
                      <a:endParaRPr lang="en-US" sz="14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178,816,995 </a:t>
                      </a: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305,745,621 </a:t>
                      </a:r>
                    </a:p>
                  </a:txBody>
                  <a:tcPr marL="6350" marR="6350" marT="635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71%</a:t>
                      </a: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126,928,626 </a:t>
                      </a:r>
                    </a:p>
                  </a:txBody>
                  <a:tcPr marL="6350" marR="6350" marT="6350" marB="0" anchor="b">
                    <a:lnL>
                      <a:noFill/>
                    </a:lnL>
                    <a:lnR>
                      <a:noFill/>
                    </a:lnR>
                    <a:lnT>
                      <a:noFill/>
                    </a:lnT>
                    <a:lnB>
                      <a:noFill/>
                    </a:lnB>
                    <a:noFill/>
                  </a:tcPr>
                </a:tc>
                <a:extLst>
                  <a:ext uri="{0D108BD9-81ED-4DB2-BD59-A6C34878D82A}">
                    <a16:rowId xmlns:a16="http://schemas.microsoft.com/office/drawing/2014/main" val="3620149205"/>
                  </a:ext>
                </a:extLst>
              </a:tr>
              <a:tr h="201503">
                <a:tc>
                  <a:txBody>
                    <a:bodyPr/>
                    <a:lstStyle/>
                    <a:p>
                      <a:pPr algn="l" fontAlgn="b"/>
                      <a:r>
                        <a:rPr lang="en-US" sz="1400" b="1" i="0" u="none" strike="noStrike">
                          <a:solidFill>
                            <a:srgbClr val="000000"/>
                          </a:solidFill>
                          <a:effectLst/>
                          <a:latin typeface="Aptos Narrow" panose="020B0004020202020204" pitchFamily="34" charset="0"/>
                        </a:rPr>
                        <a:t>Laramie</a:t>
                      </a:r>
                    </a:p>
                  </a:txBody>
                  <a:tcPr marL="6350" marR="6350" marT="6350" marB="0" anchor="b">
                    <a:lnL>
                      <a:noFill/>
                    </a:lnL>
                    <a:lnR>
                      <a:noFill/>
                    </a:lnR>
                    <a:lnT>
                      <a:noFill/>
                    </a:lnT>
                    <a:lnB>
                      <a:noFill/>
                    </a:lnB>
                    <a:solidFill>
                      <a:srgbClr val="FFFF00"/>
                    </a:solidFill>
                  </a:tcPr>
                </a:tc>
                <a:tc>
                  <a:txBody>
                    <a:bodyPr/>
                    <a:lstStyle/>
                    <a:p>
                      <a:pPr algn="l" fontAlgn="b"/>
                      <a:endParaRPr lang="en-US" sz="14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solidFill>
                      <a:srgbClr val="FFFF00"/>
                    </a:solidFill>
                  </a:tcPr>
                </a:tc>
                <a:tc>
                  <a:txBody>
                    <a:bodyPr/>
                    <a:lstStyle/>
                    <a:p>
                      <a:pPr algn="l" fontAlgn="b"/>
                      <a:r>
                        <a:rPr lang="en-US" sz="1400" b="0" i="0" u="none" strike="noStrike">
                          <a:solidFill>
                            <a:srgbClr val="000000"/>
                          </a:solidFill>
                          <a:effectLst/>
                          <a:latin typeface="Aptos Narrow" panose="020B0004020202020204" pitchFamily="34" charset="0"/>
                        </a:rPr>
                        <a:t> $                  1,384,962,686 </a:t>
                      </a:r>
                    </a:p>
                  </a:txBody>
                  <a:tcPr marL="6350" marR="6350" marT="6350" marB="0" anchor="b">
                    <a:lnL>
                      <a:noFill/>
                    </a:lnL>
                    <a:lnR>
                      <a:noFill/>
                    </a:lnR>
                    <a:lnT>
                      <a:noFill/>
                    </a:lnT>
                    <a:lnB>
                      <a:noFill/>
                    </a:lnB>
                    <a:solidFill>
                      <a:srgbClr val="FFFF00"/>
                    </a:solidFill>
                  </a:tcPr>
                </a:tc>
                <a:tc>
                  <a:txBody>
                    <a:bodyPr/>
                    <a:lstStyle/>
                    <a:p>
                      <a:pPr algn="l" fontAlgn="b"/>
                      <a:r>
                        <a:rPr lang="en-US" sz="1400" b="0" i="0" u="none" strike="noStrike">
                          <a:solidFill>
                            <a:srgbClr val="000000"/>
                          </a:solidFill>
                          <a:effectLst/>
                          <a:latin typeface="Aptos Narrow" panose="020B0004020202020204" pitchFamily="34" charset="0"/>
                        </a:rPr>
                        <a:t> $                  2,788,718,624 </a:t>
                      </a:r>
                    </a:p>
                  </a:txBody>
                  <a:tcPr marL="6350" marR="6350" marT="6350" marB="0" anchor="b">
                    <a:lnL>
                      <a:noFill/>
                    </a:lnL>
                    <a:lnR>
                      <a:noFill/>
                    </a:lnR>
                    <a:lnT>
                      <a:noFill/>
                    </a:lnT>
                    <a:lnB>
                      <a:noFill/>
                    </a:lnB>
                    <a:solidFill>
                      <a:srgbClr val="FFFF00"/>
                    </a:solidFill>
                  </a:tcPr>
                </a:tc>
                <a:tc>
                  <a:txBody>
                    <a:bodyPr/>
                    <a:lstStyle/>
                    <a:p>
                      <a:pPr algn="ctr" fontAlgn="b"/>
                      <a:r>
                        <a:rPr lang="en-US" sz="1400" b="0" i="0" u="none" strike="noStrike">
                          <a:solidFill>
                            <a:srgbClr val="000000"/>
                          </a:solidFill>
                          <a:effectLst/>
                          <a:latin typeface="Aptos Narrow" panose="020B0004020202020204" pitchFamily="34" charset="0"/>
                        </a:rPr>
                        <a:t>101%</a:t>
                      </a:r>
                    </a:p>
                  </a:txBody>
                  <a:tcPr marL="6350" marR="6350" marT="6350" marB="0" anchor="b">
                    <a:lnL>
                      <a:noFill/>
                    </a:lnL>
                    <a:lnR>
                      <a:noFill/>
                    </a:lnR>
                    <a:lnT>
                      <a:noFill/>
                    </a:lnT>
                    <a:lnB>
                      <a:noFill/>
                    </a:lnB>
                    <a:solidFill>
                      <a:srgbClr val="FFFF00"/>
                    </a:solidFill>
                  </a:tcPr>
                </a:tc>
                <a:tc>
                  <a:txBody>
                    <a:bodyPr/>
                    <a:lstStyle/>
                    <a:p>
                      <a:pPr algn="l" fontAlgn="b"/>
                      <a:r>
                        <a:rPr lang="en-US" sz="1400" b="0" i="0" u="none" strike="noStrike">
                          <a:solidFill>
                            <a:srgbClr val="000000"/>
                          </a:solidFill>
                          <a:effectLst/>
                          <a:latin typeface="Aptos Narrow" panose="020B0004020202020204" pitchFamily="34" charset="0"/>
                        </a:rPr>
                        <a:t> $     1,403,755,938 </a:t>
                      </a:r>
                    </a:p>
                  </a:txBody>
                  <a:tcPr marL="6350" marR="6350" marT="6350" marB="0" anchor="b">
                    <a:lnL>
                      <a:noFill/>
                    </a:lnL>
                    <a:lnR>
                      <a:noFill/>
                    </a:lnR>
                    <a:lnT>
                      <a:noFill/>
                    </a:lnT>
                    <a:lnB>
                      <a:noFill/>
                    </a:lnB>
                    <a:solidFill>
                      <a:srgbClr val="FFFF00"/>
                    </a:solidFill>
                  </a:tcPr>
                </a:tc>
                <a:extLst>
                  <a:ext uri="{0D108BD9-81ED-4DB2-BD59-A6C34878D82A}">
                    <a16:rowId xmlns:a16="http://schemas.microsoft.com/office/drawing/2014/main" val="3736011714"/>
                  </a:ext>
                </a:extLst>
              </a:tr>
              <a:tr h="201503">
                <a:tc>
                  <a:txBody>
                    <a:bodyPr/>
                    <a:lstStyle/>
                    <a:p>
                      <a:pPr algn="l" fontAlgn="b"/>
                      <a:r>
                        <a:rPr lang="en-US" sz="1400" b="1" i="0" u="none" strike="noStrike">
                          <a:solidFill>
                            <a:srgbClr val="000000"/>
                          </a:solidFill>
                          <a:effectLst/>
                          <a:latin typeface="Aptos Narrow" panose="020B0004020202020204" pitchFamily="34" charset="0"/>
                        </a:rPr>
                        <a:t>Natrona</a:t>
                      </a:r>
                    </a:p>
                  </a:txBody>
                  <a:tcPr marL="6350" marR="6350" marT="6350" marB="0" anchor="b">
                    <a:lnL>
                      <a:noFill/>
                    </a:lnL>
                    <a:lnR>
                      <a:noFill/>
                    </a:lnR>
                    <a:lnT>
                      <a:noFill/>
                    </a:lnT>
                    <a:lnB>
                      <a:noFill/>
                    </a:lnB>
                    <a:noFill/>
                  </a:tcPr>
                </a:tc>
                <a:tc>
                  <a:txBody>
                    <a:bodyPr/>
                    <a:lstStyle/>
                    <a:p>
                      <a:pPr algn="l" fontAlgn="b"/>
                      <a:endParaRPr lang="en-US" sz="14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1,463,660,769 </a:t>
                      </a: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1,603,322,909 </a:t>
                      </a:r>
                    </a:p>
                  </a:txBody>
                  <a:tcPr marL="6350" marR="6350" marT="635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10%</a:t>
                      </a: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139,662,140 </a:t>
                      </a:r>
                    </a:p>
                  </a:txBody>
                  <a:tcPr marL="6350" marR="6350" marT="6350" marB="0" anchor="b">
                    <a:lnL>
                      <a:noFill/>
                    </a:lnL>
                    <a:lnR>
                      <a:noFill/>
                    </a:lnR>
                    <a:lnT>
                      <a:noFill/>
                    </a:lnT>
                    <a:lnB>
                      <a:noFill/>
                    </a:lnB>
                    <a:noFill/>
                  </a:tcPr>
                </a:tc>
                <a:extLst>
                  <a:ext uri="{0D108BD9-81ED-4DB2-BD59-A6C34878D82A}">
                    <a16:rowId xmlns:a16="http://schemas.microsoft.com/office/drawing/2014/main" val="4203974737"/>
                  </a:ext>
                </a:extLst>
              </a:tr>
              <a:tr h="201503">
                <a:tc>
                  <a:txBody>
                    <a:bodyPr/>
                    <a:lstStyle/>
                    <a:p>
                      <a:pPr algn="l" fontAlgn="b"/>
                      <a:r>
                        <a:rPr lang="en-US" sz="1400" b="1" i="0" u="none" strike="noStrike">
                          <a:solidFill>
                            <a:srgbClr val="000000"/>
                          </a:solidFill>
                          <a:effectLst/>
                          <a:latin typeface="Aptos Narrow" panose="020B0004020202020204" pitchFamily="34" charset="0"/>
                        </a:rPr>
                        <a:t>Park</a:t>
                      </a:r>
                    </a:p>
                  </a:txBody>
                  <a:tcPr marL="6350" marR="6350" marT="6350" marB="0" anchor="b">
                    <a:lnL>
                      <a:noFill/>
                    </a:lnL>
                    <a:lnR>
                      <a:noFill/>
                    </a:lnR>
                    <a:lnT>
                      <a:noFill/>
                    </a:lnT>
                    <a:lnB>
                      <a:noFill/>
                    </a:lnB>
                    <a:noFill/>
                  </a:tcPr>
                </a:tc>
                <a:tc>
                  <a:txBody>
                    <a:bodyPr/>
                    <a:lstStyle/>
                    <a:p>
                      <a:pPr algn="l" fontAlgn="b"/>
                      <a:endParaRPr lang="en-US" sz="14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869,641,470 </a:t>
                      </a: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1,000,217,112 </a:t>
                      </a:r>
                    </a:p>
                  </a:txBody>
                  <a:tcPr marL="6350" marR="6350" marT="635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15%</a:t>
                      </a: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130,575,642 </a:t>
                      </a:r>
                    </a:p>
                  </a:txBody>
                  <a:tcPr marL="6350" marR="6350" marT="6350" marB="0" anchor="b">
                    <a:lnL>
                      <a:noFill/>
                    </a:lnL>
                    <a:lnR>
                      <a:noFill/>
                    </a:lnR>
                    <a:lnT>
                      <a:noFill/>
                    </a:lnT>
                    <a:lnB>
                      <a:noFill/>
                    </a:lnB>
                    <a:noFill/>
                  </a:tcPr>
                </a:tc>
                <a:extLst>
                  <a:ext uri="{0D108BD9-81ED-4DB2-BD59-A6C34878D82A}">
                    <a16:rowId xmlns:a16="http://schemas.microsoft.com/office/drawing/2014/main" val="3375443551"/>
                  </a:ext>
                </a:extLst>
              </a:tr>
              <a:tr h="201503">
                <a:tc>
                  <a:txBody>
                    <a:bodyPr/>
                    <a:lstStyle/>
                    <a:p>
                      <a:pPr algn="l" fontAlgn="b"/>
                      <a:r>
                        <a:rPr lang="en-US" sz="1400" b="1" i="0" u="none" strike="noStrike">
                          <a:solidFill>
                            <a:srgbClr val="000000"/>
                          </a:solidFill>
                          <a:effectLst/>
                          <a:latin typeface="Aptos Narrow" panose="020B0004020202020204" pitchFamily="34" charset="0"/>
                        </a:rPr>
                        <a:t>Sheridan</a:t>
                      </a:r>
                    </a:p>
                  </a:txBody>
                  <a:tcPr marL="6350" marR="6350" marT="6350" marB="0" anchor="b">
                    <a:lnL>
                      <a:noFill/>
                    </a:lnL>
                    <a:lnR>
                      <a:noFill/>
                    </a:lnR>
                    <a:lnT>
                      <a:noFill/>
                    </a:lnT>
                    <a:lnB>
                      <a:noFill/>
                    </a:lnB>
                    <a:noFill/>
                  </a:tcPr>
                </a:tc>
                <a:tc>
                  <a:txBody>
                    <a:bodyPr/>
                    <a:lstStyle/>
                    <a:p>
                      <a:pPr algn="l" fontAlgn="b"/>
                      <a:endParaRPr lang="en-US" sz="14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422,627,851 </a:t>
                      </a: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744,977,494 </a:t>
                      </a:r>
                    </a:p>
                  </a:txBody>
                  <a:tcPr marL="6350" marR="6350" marT="635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76%</a:t>
                      </a: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322,349,643 </a:t>
                      </a:r>
                    </a:p>
                  </a:txBody>
                  <a:tcPr marL="6350" marR="6350" marT="6350" marB="0" anchor="b">
                    <a:lnL>
                      <a:noFill/>
                    </a:lnL>
                    <a:lnR>
                      <a:noFill/>
                    </a:lnR>
                    <a:lnT>
                      <a:noFill/>
                    </a:lnT>
                    <a:lnB>
                      <a:noFill/>
                    </a:lnB>
                    <a:noFill/>
                  </a:tcPr>
                </a:tc>
                <a:extLst>
                  <a:ext uri="{0D108BD9-81ED-4DB2-BD59-A6C34878D82A}">
                    <a16:rowId xmlns:a16="http://schemas.microsoft.com/office/drawing/2014/main" val="1837687297"/>
                  </a:ext>
                </a:extLst>
              </a:tr>
              <a:tr h="201503">
                <a:tc>
                  <a:txBody>
                    <a:bodyPr/>
                    <a:lstStyle/>
                    <a:p>
                      <a:pPr algn="l" fontAlgn="b"/>
                      <a:r>
                        <a:rPr lang="en-US" sz="1400" b="1" i="0" u="none" strike="noStrike">
                          <a:solidFill>
                            <a:srgbClr val="000000"/>
                          </a:solidFill>
                          <a:effectLst/>
                          <a:latin typeface="Aptos Narrow" panose="020B0004020202020204" pitchFamily="34" charset="0"/>
                        </a:rPr>
                        <a:t>Sweetwater</a:t>
                      </a:r>
                    </a:p>
                  </a:txBody>
                  <a:tcPr marL="6350" marR="6350" marT="6350" marB="0" anchor="b">
                    <a:lnL>
                      <a:noFill/>
                    </a:lnL>
                    <a:lnR>
                      <a:noFill/>
                    </a:lnR>
                    <a:lnT>
                      <a:noFill/>
                    </a:lnT>
                    <a:lnB>
                      <a:noFill/>
                    </a:lnB>
                    <a:noFill/>
                  </a:tcPr>
                </a:tc>
                <a:tc>
                  <a:txBody>
                    <a:bodyPr/>
                    <a:lstStyle/>
                    <a:p>
                      <a:pPr algn="l" fontAlgn="b"/>
                      <a:endParaRPr lang="en-US" sz="1400" b="1"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noFill/>
                  </a:tcPr>
                </a:tc>
                <a:tc>
                  <a:txBody>
                    <a:bodyPr/>
                    <a:lstStyle/>
                    <a:p>
                      <a:pPr algn="l" fontAlgn="b"/>
                      <a:r>
                        <a:rPr lang="en-US" sz="1400" b="0" i="0" u="none" strike="noStrike">
                          <a:solidFill>
                            <a:srgbClr val="000000"/>
                          </a:solidFill>
                          <a:effectLst/>
                          <a:latin typeface="Aptos Narrow" panose="020B0004020202020204" pitchFamily="34" charset="0"/>
                        </a:rPr>
                        <a:t> $                  2,961,509,848 </a:t>
                      </a:r>
                    </a:p>
                  </a:txBody>
                  <a:tcPr marL="6350" marR="6350" marT="6350"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400" b="0" i="0" u="none" strike="noStrike">
                          <a:solidFill>
                            <a:srgbClr val="000000"/>
                          </a:solidFill>
                          <a:effectLst/>
                          <a:latin typeface="Aptos Narrow" panose="020B0004020202020204" pitchFamily="34" charset="0"/>
                        </a:rPr>
                        <a:t> $                  2,657,431,821 </a:t>
                      </a:r>
                    </a:p>
                  </a:txBody>
                  <a:tcPr marL="6350" marR="6350" marT="6350"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a:solidFill>
                            <a:srgbClr val="FF0000"/>
                          </a:solidFill>
                          <a:effectLst/>
                          <a:latin typeface="Aptos Narrow" panose="020B0004020202020204" pitchFamily="34" charset="0"/>
                        </a:rPr>
                        <a:t>-10%</a:t>
                      </a:r>
                    </a:p>
                  </a:txBody>
                  <a:tcPr marL="6350" marR="6350" marT="6350"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400" b="0" i="0" u="none" strike="noStrike">
                          <a:solidFill>
                            <a:srgbClr val="FF0000"/>
                          </a:solidFill>
                          <a:effectLst/>
                          <a:latin typeface="Aptos Narrow" panose="020B0004020202020204" pitchFamily="34" charset="0"/>
                        </a:rPr>
                        <a:t> $      (304,078,027)</a:t>
                      </a:r>
                    </a:p>
                  </a:txBody>
                  <a:tcPr marL="6350" marR="6350" marT="6350"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062458"/>
                  </a:ext>
                </a:extLst>
              </a:tr>
            </a:tbl>
          </a:graphicData>
        </a:graphic>
      </p:graphicFrame>
      <p:graphicFrame>
        <p:nvGraphicFramePr>
          <p:cNvPr id="6" name="Chart 5">
            <a:extLst>
              <a:ext uri="{FF2B5EF4-FFF2-40B4-BE49-F238E27FC236}">
                <a16:creationId xmlns:a16="http://schemas.microsoft.com/office/drawing/2014/main" id="{BA7077D9-C69C-DE62-4765-3B5603DDE9A4}"/>
              </a:ext>
            </a:extLst>
          </p:cNvPr>
          <p:cNvGraphicFramePr>
            <a:graphicFrameLocks/>
          </p:cNvGraphicFramePr>
          <p:nvPr>
            <p:extLst>
              <p:ext uri="{D42A27DB-BD31-4B8C-83A1-F6EECF244321}">
                <p14:modId xmlns:p14="http://schemas.microsoft.com/office/powerpoint/2010/main" val="2989685022"/>
              </p:ext>
            </p:extLst>
          </p:nvPr>
        </p:nvGraphicFramePr>
        <p:xfrm>
          <a:off x="285135" y="203993"/>
          <a:ext cx="9724104" cy="44663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1399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474BD-C58E-52C2-176C-94EC84E66563}"/>
              </a:ext>
            </a:extLst>
          </p:cNvPr>
          <p:cNvSpPr>
            <a:spLocks noGrp="1"/>
          </p:cNvSpPr>
          <p:nvPr>
            <p:ph type="title"/>
          </p:nvPr>
        </p:nvSpPr>
        <p:spPr/>
        <p:txBody>
          <a:bodyPr/>
          <a:lstStyle/>
          <a:p>
            <a:r>
              <a:rPr lang="en-US"/>
              <a:t>Some funding high Points</a:t>
            </a:r>
          </a:p>
        </p:txBody>
      </p:sp>
      <p:sp>
        <p:nvSpPr>
          <p:cNvPr id="3" name="Content Placeholder 2">
            <a:extLst>
              <a:ext uri="{FF2B5EF4-FFF2-40B4-BE49-F238E27FC236}">
                <a16:creationId xmlns:a16="http://schemas.microsoft.com/office/drawing/2014/main" id="{37A175D9-D5E5-47BD-2904-B2FB8BF34BBF}"/>
              </a:ext>
            </a:extLst>
          </p:cNvPr>
          <p:cNvSpPr>
            <a:spLocks noGrp="1"/>
          </p:cNvSpPr>
          <p:nvPr>
            <p:ph idx="1"/>
          </p:nvPr>
        </p:nvSpPr>
        <p:spPr>
          <a:xfrm>
            <a:off x="487325" y="1396181"/>
            <a:ext cx="11026249" cy="5043531"/>
          </a:xfrm>
        </p:spPr>
        <p:txBody>
          <a:bodyPr/>
          <a:lstStyle/>
          <a:p>
            <a:r>
              <a:rPr lang="en-US"/>
              <a:t>9.5% ($16.6M) – Increase in state funding for the WY CC’s over the past 10 years.  </a:t>
            </a:r>
          </a:p>
          <a:p>
            <a:r>
              <a:rPr lang="en-US"/>
              <a:t>18% ($13.5M) – Increase in local funding for the WY CC’s. </a:t>
            </a:r>
          </a:p>
          <a:p>
            <a:r>
              <a:rPr lang="en-US"/>
              <a:t>35.6% – Cumulative inflation in WY over the past 10 years.</a:t>
            </a:r>
          </a:p>
          <a:p>
            <a:pPr marL="0" indent="0" algn="ctr">
              <a:spcBef>
                <a:spcPts val="0"/>
              </a:spcBef>
              <a:buNone/>
            </a:pPr>
            <a:r>
              <a:rPr lang="en-US"/>
              <a:t>---------------------------------------</a:t>
            </a:r>
          </a:p>
          <a:p>
            <a:r>
              <a:rPr lang="en-US">
                <a:solidFill>
                  <a:srgbClr val="FF0000"/>
                </a:solidFill>
              </a:rPr>
              <a:t>-17.3% ($8M) </a:t>
            </a:r>
            <a:r>
              <a:rPr lang="en-US"/>
              <a:t>– Decrease in state funding for LCCC over the past 10 years.</a:t>
            </a:r>
          </a:p>
          <a:p>
            <a:r>
              <a:rPr lang="en-US"/>
              <a:t>103% ($12.8M) – Increase in local funding for LCCC</a:t>
            </a:r>
          </a:p>
          <a:p>
            <a:r>
              <a:rPr lang="en-US"/>
              <a:t>8.2% ($4.8M) – Increase in funding to LCCC – 27.1% shy of inflation, let alone fueling growth/progress. </a:t>
            </a:r>
          </a:p>
        </p:txBody>
      </p:sp>
    </p:spTree>
    <p:extLst>
      <p:ext uri="{BB962C8B-B14F-4D97-AF65-F5344CB8AC3E}">
        <p14:creationId xmlns:p14="http://schemas.microsoft.com/office/powerpoint/2010/main" val="1634672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EE62931-F09E-4FE5-AE0C-B8DCEA72CA6B}"/>
              </a:ext>
            </a:extLst>
          </p:cNvPr>
          <p:cNvSpPr txBox="1"/>
          <p:nvPr/>
        </p:nvSpPr>
        <p:spPr>
          <a:xfrm>
            <a:off x="5023142" y="1684648"/>
            <a:ext cx="2202887" cy="4154984"/>
          </a:xfrm>
          <a:prstGeom prst="rect">
            <a:avLst/>
          </a:prstGeom>
          <a:noFill/>
        </p:spPr>
        <p:txBody>
          <a:bodyPr wrap="square" rtlCol="0">
            <a:spAutoFit/>
          </a:bodyPr>
          <a:lstStyle/>
          <a:p>
            <a:pPr algn="ctr"/>
            <a:r>
              <a:rPr lang="en-US" sz="3600" b="1" u="sng">
                <a:effectLst>
                  <a:outerShdw blurRad="38100" dist="38100" dir="2700000" algn="tl">
                    <a:srgbClr val="000000">
                      <a:alpha val="43137"/>
                    </a:srgbClr>
                  </a:outerShdw>
                </a:effectLst>
                <a:latin typeface="Lucida Sans" panose="020B0602030504020204" pitchFamily="34" charset="0"/>
              </a:rPr>
              <a:t>FY26</a:t>
            </a:r>
            <a:endParaRPr lang="en-US" sz="4400" b="1" u="sng">
              <a:effectLst>
                <a:outerShdw blurRad="38100" dist="38100" dir="2700000" algn="tl">
                  <a:srgbClr val="000000">
                    <a:alpha val="43137"/>
                  </a:srgbClr>
                </a:outerShdw>
              </a:effectLst>
              <a:latin typeface="Lucida Sans" panose="020B0602030504020204" pitchFamily="34" charset="0"/>
            </a:endParaRPr>
          </a:p>
          <a:p>
            <a:pPr algn="ctr"/>
            <a:r>
              <a:rPr lang="en-US" sz="4800" b="1">
                <a:effectLst>
                  <a:outerShdw blurRad="38100" dist="38100" dir="2700000" algn="tl">
                    <a:srgbClr val="000000">
                      <a:alpha val="43137"/>
                    </a:srgbClr>
                  </a:outerShdw>
                </a:effectLst>
                <a:latin typeface="Lucida Sans" panose="020B0602030504020204" pitchFamily="34" charset="0"/>
              </a:rPr>
              <a:t>42%</a:t>
            </a:r>
          </a:p>
          <a:p>
            <a:pPr algn="ctr"/>
            <a:endParaRPr lang="en-US" sz="3600" b="1">
              <a:effectLst>
                <a:outerShdw blurRad="38100" dist="38100" dir="2700000" algn="tl">
                  <a:srgbClr val="000000">
                    <a:alpha val="43137"/>
                  </a:srgbClr>
                </a:outerShdw>
              </a:effectLst>
              <a:latin typeface="Lucida Sans" panose="020B0602030504020204" pitchFamily="34" charset="0"/>
            </a:endParaRPr>
          </a:p>
          <a:p>
            <a:pPr algn="ctr"/>
            <a:r>
              <a:rPr lang="en-US" sz="4800" b="1">
                <a:effectLst>
                  <a:outerShdw blurRad="38100" dist="38100" dir="2700000" algn="tl">
                    <a:srgbClr val="000000">
                      <a:alpha val="43137"/>
                    </a:srgbClr>
                  </a:outerShdw>
                </a:effectLst>
                <a:latin typeface="Lucida Sans" panose="020B0602030504020204" pitchFamily="34" charset="0"/>
              </a:rPr>
              <a:t>25%</a:t>
            </a:r>
          </a:p>
          <a:p>
            <a:pPr algn="ctr"/>
            <a:endParaRPr lang="en-US" sz="4000" b="1">
              <a:effectLst>
                <a:outerShdw blurRad="38100" dist="38100" dir="2700000" algn="tl">
                  <a:srgbClr val="000000">
                    <a:alpha val="43137"/>
                  </a:srgbClr>
                </a:outerShdw>
              </a:effectLst>
              <a:latin typeface="Lucida Sans" panose="020B0602030504020204" pitchFamily="34" charset="0"/>
            </a:endParaRPr>
          </a:p>
          <a:p>
            <a:pPr algn="ctr"/>
            <a:r>
              <a:rPr lang="en-US" sz="4800" b="1">
                <a:effectLst>
                  <a:outerShdw blurRad="38100" dist="38100" dir="2700000" algn="tl">
                    <a:srgbClr val="000000">
                      <a:alpha val="43137"/>
                    </a:srgbClr>
                  </a:outerShdw>
                </a:effectLst>
                <a:latin typeface="Lucida Sans" panose="020B0602030504020204" pitchFamily="34" charset="0"/>
              </a:rPr>
              <a:t>24%</a:t>
            </a:r>
          </a:p>
        </p:txBody>
      </p:sp>
      <p:sp>
        <p:nvSpPr>
          <p:cNvPr id="2" name="Title 1"/>
          <p:cNvSpPr>
            <a:spLocks noGrp="1"/>
          </p:cNvSpPr>
          <p:nvPr>
            <p:ph type="title"/>
          </p:nvPr>
        </p:nvSpPr>
        <p:spPr/>
        <p:txBody>
          <a:bodyPr>
            <a:normAutofit/>
          </a:bodyPr>
          <a:lstStyle/>
          <a:p>
            <a:r>
              <a:rPr lang="en-US"/>
              <a:t>Changes in unrestricted Funding % of Budget</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0082" y="2185080"/>
            <a:ext cx="1271847" cy="889462"/>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591" y="3253386"/>
            <a:ext cx="1273338" cy="1332898"/>
          </a:xfrm>
          <a:prstGeom prst="rect">
            <a:avLst/>
          </a:prstGeom>
          <a:ln>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992" y="4765128"/>
            <a:ext cx="1259039" cy="1048275"/>
          </a:xfrm>
          <a:prstGeom prst="rect">
            <a:avLst/>
          </a:prstGeom>
          <a:ln>
            <a:solidFill>
              <a:schemeClr val="tx1"/>
            </a:solidFill>
          </a:ln>
        </p:spPr>
      </p:pic>
      <p:sp>
        <p:nvSpPr>
          <p:cNvPr id="15" name="TextBox 14">
            <a:extLst>
              <a:ext uri="{FF2B5EF4-FFF2-40B4-BE49-F238E27FC236}">
                <a16:creationId xmlns:a16="http://schemas.microsoft.com/office/drawing/2014/main" id="{3E639CAF-F8E4-4018-A942-74BC75E2F6A8}"/>
              </a:ext>
            </a:extLst>
          </p:cNvPr>
          <p:cNvSpPr txBox="1"/>
          <p:nvPr/>
        </p:nvSpPr>
        <p:spPr>
          <a:xfrm>
            <a:off x="2908718" y="1684648"/>
            <a:ext cx="2202887" cy="4154984"/>
          </a:xfrm>
          <a:prstGeom prst="rect">
            <a:avLst/>
          </a:prstGeom>
          <a:noFill/>
        </p:spPr>
        <p:txBody>
          <a:bodyPr wrap="square" rtlCol="0">
            <a:spAutoFit/>
          </a:bodyPr>
          <a:lstStyle/>
          <a:p>
            <a:pPr algn="ctr"/>
            <a:r>
              <a:rPr lang="en-US" sz="3600" b="1" u="sng">
                <a:effectLst>
                  <a:outerShdw blurRad="38100" dist="38100" dir="2700000" algn="tl">
                    <a:srgbClr val="000000">
                      <a:alpha val="43137"/>
                    </a:srgbClr>
                  </a:outerShdw>
                </a:effectLst>
                <a:latin typeface="Lucida Sans" panose="020B0602030504020204" pitchFamily="34" charset="0"/>
              </a:rPr>
              <a:t>FY15</a:t>
            </a:r>
            <a:endParaRPr lang="en-US" sz="4400" b="1" u="sng">
              <a:effectLst>
                <a:outerShdw blurRad="38100" dist="38100" dir="2700000" algn="tl">
                  <a:srgbClr val="000000">
                    <a:alpha val="43137"/>
                  </a:srgbClr>
                </a:outerShdw>
              </a:effectLst>
              <a:latin typeface="Lucida Sans" panose="020B0602030504020204" pitchFamily="34" charset="0"/>
            </a:endParaRPr>
          </a:p>
          <a:p>
            <a:pPr algn="ctr"/>
            <a:r>
              <a:rPr lang="en-US" sz="4800" b="1">
                <a:effectLst>
                  <a:outerShdw blurRad="38100" dist="38100" dir="2700000" algn="tl">
                    <a:srgbClr val="000000">
                      <a:alpha val="43137"/>
                    </a:srgbClr>
                  </a:outerShdw>
                </a:effectLst>
                <a:latin typeface="Lucida Sans" panose="020B0602030504020204" pitchFamily="34" charset="0"/>
              </a:rPr>
              <a:t>60%</a:t>
            </a:r>
          </a:p>
          <a:p>
            <a:pPr algn="ctr"/>
            <a:endParaRPr lang="en-US" sz="3600" b="1">
              <a:effectLst>
                <a:outerShdw blurRad="38100" dist="38100" dir="2700000" algn="tl">
                  <a:srgbClr val="000000">
                    <a:alpha val="43137"/>
                  </a:srgbClr>
                </a:outerShdw>
              </a:effectLst>
              <a:latin typeface="Lucida Sans" panose="020B0602030504020204" pitchFamily="34" charset="0"/>
            </a:endParaRPr>
          </a:p>
          <a:p>
            <a:pPr algn="ctr"/>
            <a:r>
              <a:rPr lang="en-US" sz="4800" b="1">
                <a:effectLst>
                  <a:outerShdw blurRad="38100" dist="38100" dir="2700000" algn="tl">
                    <a:srgbClr val="000000">
                      <a:alpha val="43137"/>
                    </a:srgbClr>
                  </a:outerShdw>
                </a:effectLst>
                <a:latin typeface="Lucida Sans" panose="020B0602030504020204" pitchFamily="34" charset="0"/>
              </a:rPr>
              <a:t>13%</a:t>
            </a:r>
          </a:p>
          <a:p>
            <a:pPr algn="ctr"/>
            <a:endParaRPr lang="en-US" sz="4000" b="1">
              <a:effectLst>
                <a:outerShdw blurRad="38100" dist="38100" dir="2700000" algn="tl">
                  <a:srgbClr val="000000">
                    <a:alpha val="43137"/>
                  </a:srgbClr>
                </a:outerShdw>
              </a:effectLst>
              <a:latin typeface="Lucida Sans" panose="020B0602030504020204" pitchFamily="34" charset="0"/>
            </a:endParaRPr>
          </a:p>
          <a:p>
            <a:pPr algn="ctr"/>
            <a:r>
              <a:rPr lang="en-US" sz="4800" b="1">
                <a:effectLst>
                  <a:outerShdw blurRad="38100" dist="38100" dir="2700000" algn="tl">
                    <a:srgbClr val="000000">
                      <a:alpha val="43137"/>
                    </a:srgbClr>
                  </a:outerShdw>
                </a:effectLst>
                <a:latin typeface="Lucida Sans" panose="020B0602030504020204" pitchFamily="34" charset="0"/>
              </a:rPr>
              <a:t>23%</a:t>
            </a:r>
          </a:p>
        </p:txBody>
      </p:sp>
      <p:sp>
        <p:nvSpPr>
          <p:cNvPr id="3" name="Minus Sign 2">
            <a:extLst>
              <a:ext uri="{FF2B5EF4-FFF2-40B4-BE49-F238E27FC236}">
                <a16:creationId xmlns:a16="http://schemas.microsoft.com/office/drawing/2014/main" id="{48F7CAEC-BA04-4B24-9B22-F1B1CCDF7610}"/>
              </a:ext>
            </a:extLst>
          </p:cNvPr>
          <p:cNvSpPr/>
          <p:nvPr/>
        </p:nvSpPr>
        <p:spPr>
          <a:xfrm>
            <a:off x="4868730" y="2567589"/>
            <a:ext cx="508672" cy="133223"/>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Minus Sign 16">
            <a:extLst>
              <a:ext uri="{FF2B5EF4-FFF2-40B4-BE49-F238E27FC236}">
                <a16:creationId xmlns:a16="http://schemas.microsoft.com/office/drawing/2014/main" id="{E001E7E3-9065-4C6D-BF77-EB06FFC8234E}"/>
              </a:ext>
            </a:extLst>
          </p:cNvPr>
          <p:cNvSpPr/>
          <p:nvPr/>
        </p:nvSpPr>
        <p:spPr>
          <a:xfrm>
            <a:off x="4838450" y="3853223"/>
            <a:ext cx="508672" cy="133223"/>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Minus Sign 17">
            <a:extLst>
              <a:ext uri="{FF2B5EF4-FFF2-40B4-BE49-F238E27FC236}">
                <a16:creationId xmlns:a16="http://schemas.microsoft.com/office/drawing/2014/main" id="{0D9B9C4E-40D9-4341-A5EE-44F7D168FCE9}"/>
              </a:ext>
            </a:extLst>
          </p:cNvPr>
          <p:cNvSpPr/>
          <p:nvPr/>
        </p:nvSpPr>
        <p:spPr>
          <a:xfrm>
            <a:off x="4868730" y="5222653"/>
            <a:ext cx="508672" cy="133223"/>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Equals 3">
            <a:extLst>
              <a:ext uri="{FF2B5EF4-FFF2-40B4-BE49-F238E27FC236}">
                <a16:creationId xmlns:a16="http://schemas.microsoft.com/office/drawing/2014/main" id="{D9390B57-FAC2-490D-A0CB-A369032D556F}"/>
              </a:ext>
            </a:extLst>
          </p:cNvPr>
          <p:cNvSpPr/>
          <p:nvPr/>
        </p:nvSpPr>
        <p:spPr>
          <a:xfrm>
            <a:off x="7117021" y="2470698"/>
            <a:ext cx="526839" cy="327004"/>
          </a:xfrm>
          <a:prstGeom prst="mathEqua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20" name="Equals 19">
            <a:extLst>
              <a:ext uri="{FF2B5EF4-FFF2-40B4-BE49-F238E27FC236}">
                <a16:creationId xmlns:a16="http://schemas.microsoft.com/office/drawing/2014/main" id="{B6DC53E9-0CC4-48B5-B883-51AF3109EB70}"/>
              </a:ext>
            </a:extLst>
          </p:cNvPr>
          <p:cNvSpPr/>
          <p:nvPr/>
        </p:nvSpPr>
        <p:spPr>
          <a:xfrm>
            <a:off x="7115647" y="3756332"/>
            <a:ext cx="526839" cy="327004"/>
          </a:xfrm>
          <a:prstGeom prst="mathEqua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21" name="Equals 20">
            <a:extLst>
              <a:ext uri="{FF2B5EF4-FFF2-40B4-BE49-F238E27FC236}">
                <a16:creationId xmlns:a16="http://schemas.microsoft.com/office/drawing/2014/main" id="{E015A4AD-3EEB-42EA-B9AB-2A16D5371E09}"/>
              </a:ext>
            </a:extLst>
          </p:cNvPr>
          <p:cNvSpPr/>
          <p:nvPr/>
        </p:nvSpPr>
        <p:spPr>
          <a:xfrm>
            <a:off x="7118951" y="5125762"/>
            <a:ext cx="526839" cy="327004"/>
          </a:xfrm>
          <a:prstGeom prst="mathEqua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2F2F8911-2F27-4F55-8EA2-70A37EF0638E}"/>
              </a:ext>
            </a:extLst>
          </p:cNvPr>
          <p:cNvSpPr txBox="1"/>
          <p:nvPr/>
        </p:nvSpPr>
        <p:spPr>
          <a:xfrm>
            <a:off x="7579627" y="1658419"/>
            <a:ext cx="2202887" cy="4031873"/>
          </a:xfrm>
          <a:prstGeom prst="rect">
            <a:avLst/>
          </a:prstGeom>
          <a:noFill/>
        </p:spPr>
        <p:txBody>
          <a:bodyPr wrap="square" rtlCol="0">
            <a:spAutoFit/>
          </a:bodyPr>
          <a:lstStyle/>
          <a:p>
            <a:pPr algn="ctr"/>
            <a:endParaRPr lang="en-US" sz="3600" b="1">
              <a:effectLst>
                <a:outerShdw blurRad="38100" dist="38100" dir="2700000" algn="tl">
                  <a:srgbClr val="000000">
                    <a:alpha val="43137"/>
                  </a:srgbClr>
                </a:outerShdw>
              </a:effectLst>
              <a:latin typeface="Lucida Sans" panose="020B0602030504020204" pitchFamily="34" charset="0"/>
            </a:endParaRPr>
          </a:p>
          <a:p>
            <a:pPr algn="ctr"/>
            <a:r>
              <a:rPr lang="en-US" sz="4800" b="1">
                <a:solidFill>
                  <a:srgbClr val="FF0000"/>
                </a:solidFill>
                <a:effectLst>
                  <a:outerShdw blurRad="38100" dist="38100" dir="2700000" algn="tl">
                    <a:srgbClr val="000000">
                      <a:alpha val="43137"/>
                    </a:srgbClr>
                  </a:outerShdw>
                </a:effectLst>
                <a:latin typeface="Lucida Sans" panose="020B0602030504020204" pitchFamily="34" charset="0"/>
              </a:rPr>
              <a:t>-18%</a:t>
            </a:r>
          </a:p>
          <a:p>
            <a:pPr algn="ctr"/>
            <a:endParaRPr lang="en-US" sz="3600" b="1">
              <a:effectLst>
                <a:outerShdw blurRad="38100" dist="38100" dir="2700000" algn="tl">
                  <a:srgbClr val="000000">
                    <a:alpha val="43137"/>
                  </a:srgbClr>
                </a:outerShdw>
              </a:effectLst>
              <a:latin typeface="Lucida Sans" panose="020B0602030504020204" pitchFamily="34" charset="0"/>
            </a:endParaRPr>
          </a:p>
          <a:p>
            <a:pPr algn="ctr"/>
            <a:r>
              <a:rPr lang="en-US" sz="4800" b="1">
                <a:effectLst>
                  <a:outerShdw blurRad="38100" dist="38100" dir="2700000" algn="tl">
                    <a:srgbClr val="000000">
                      <a:alpha val="43137"/>
                    </a:srgbClr>
                  </a:outerShdw>
                </a:effectLst>
                <a:latin typeface="Lucida Sans" panose="020B0602030504020204" pitchFamily="34" charset="0"/>
              </a:rPr>
              <a:t>12%</a:t>
            </a:r>
          </a:p>
          <a:p>
            <a:pPr algn="ctr"/>
            <a:endParaRPr lang="en-US" sz="4000" b="1">
              <a:effectLst>
                <a:outerShdw blurRad="38100" dist="38100" dir="2700000" algn="tl">
                  <a:srgbClr val="000000">
                    <a:alpha val="43137"/>
                  </a:srgbClr>
                </a:outerShdw>
              </a:effectLst>
              <a:latin typeface="Lucida Sans" panose="020B0602030504020204" pitchFamily="34" charset="0"/>
            </a:endParaRPr>
          </a:p>
          <a:p>
            <a:pPr algn="ctr"/>
            <a:r>
              <a:rPr lang="en-US" sz="4800" b="1">
                <a:effectLst>
                  <a:outerShdw blurRad="38100" dist="38100" dir="2700000" algn="tl">
                    <a:srgbClr val="000000">
                      <a:alpha val="43137"/>
                    </a:srgbClr>
                  </a:outerShdw>
                </a:effectLst>
                <a:latin typeface="Lucida Sans" panose="020B0602030504020204" pitchFamily="34" charset="0"/>
              </a:rPr>
              <a:t>1%</a:t>
            </a:r>
          </a:p>
        </p:txBody>
      </p:sp>
      <p:sp>
        <p:nvSpPr>
          <p:cNvPr id="5" name="TextBox 4">
            <a:extLst>
              <a:ext uri="{FF2B5EF4-FFF2-40B4-BE49-F238E27FC236}">
                <a16:creationId xmlns:a16="http://schemas.microsoft.com/office/drawing/2014/main" id="{8CF9546F-19E0-C0CB-AA38-B26195648EDA}"/>
              </a:ext>
            </a:extLst>
          </p:cNvPr>
          <p:cNvSpPr txBox="1"/>
          <p:nvPr/>
        </p:nvSpPr>
        <p:spPr>
          <a:xfrm>
            <a:off x="1060972" y="5992247"/>
            <a:ext cx="10127226" cy="338554"/>
          </a:xfrm>
          <a:prstGeom prst="rect">
            <a:avLst/>
          </a:prstGeom>
          <a:noFill/>
        </p:spPr>
        <p:txBody>
          <a:bodyPr wrap="square" rtlCol="0">
            <a:spAutoFit/>
          </a:bodyPr>
          <a:lstStyle/>
          <a:p>
            <a:pPr algn="ctr"/>
            <a:r>
              <a:rPr lang="en-US" sz="1600" b="1"/>
              <a:t>NOTE: </a:t>
            </a:r>
            <a:r>
              <a:rPr lang="en-US" sz="1600"/>
              <a:t>Percents do not equal 100% due to rounding and exclusion of “other” funding in the annual budget.  </a:t>
            </a:r>
          </a:p>
        </p:txBody>
      </p:sp>
    </p:spTree>
    <p:extLst>
      <p:ext uri="{BB962C8B-B14F-4D97-AF65-F5344CB8AC3E}">
        <p14:creationId xmlns:p14="http://schemas.microsoft.com/office/powerpoint/2010/main" val="275445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7B9EB-5D9F-22D6-2D89-458A80C517D2}"/>
              </a:ext>
            </a:extLst>
          </p:cNvPr>
          <p:cNvSpPr>
            <a:spLocks noGrp="1"/>
          </p:cNvSpPr>
          <p:nvPr>
            <p:ph type="title"/>
          </p:nvPr>
        </p:nvSpPr>
        <p:spPr/>
        <p:txBody>
          <a:bodyPr/>
          <a:lstStyle/>
          <a:p>
            <a:r>
              <a:rPr lang="en-US"/>
              <a:t>Funding Overview for FY26</a:t>
            </a:r>
          </a:p>
        </p:txBody>
      </p:sp>
      <p:sp>
        <p:nvSpPr>
          <p:cNvPr id="3" name="Content Placeholder 2">
            <a:extLst>
              <a:ext uri="{FF2B5EF4-FFF2-40B4-BE49-F238E27FC236}">
                <a16:creationId xmlns:a16="http://schemas.microsoft.com/office/drawing/2014/main" id="{4D27EC01-5E71-C6C3-C665-9A1A02EB5DCE}"/>
              </a:ext>
            </a:extLst>
          </p:cNvPr>
          <p:cNvSpPr>
            <a:spLocks noGrp="1"/>
          </p:cNvSpPr>
          <p:nvPr>
            <p:ph idx="1"/>
          </p:nvPr>
        </p:nvSpPr>
        <p:spPr/>
        <p:txBody>
          <a:bodyPr>
            <a:normAutofit fontScale="92500"/>
          </a:bodyPr>
          <a:lstStyle/>
          <a:p>
            <a:r>
              <a:rPr lang="en-US"/>
              <a:t>State Funding Total = $25,023,241 </a:t>
            </a:r>
            <a:r>
              <a:rPr lang="en-US">
                <a:solidFill>
                  <a:srgbClr val="FF0000"/>
                </a:solidFill>
              </a:rPr>
              <a:t>(down $1.8M from FY25)</a:t>
            </a:r>
          </a:p>
          <a:p>
            <a:pPr lvl="1"/>
            <a:r>
              <a:rPr lang="en-US"/>
              <a:t>Gained funding based on Performance</a:t>
            </a:r>
          </a:p>
          <a:p>
            <a:pPr lvl="1"/>
            <a:r>
              <a:rPr lang="en-US"/>
              <a:t>Lost funding from Fixed/Variable Costs Recalibration/Errors</a:t>
            </a:r>
          </a:p>
          <a:p>
            <a:pPr lvl="1"/>
            <a:r>
              <a:rPr lang="en-US"/>
              <a:t>Lost funding from Recapture/Redistribution</a:t>
            </a:r>
          </a:p>
          <a:p>
            <a:pPr lvl="1"/>
            <a:endParaRPr lang="en-US"/>
          </a:p>
          <a:p>
            <a:r>
              <a:rPr lang="en-US"/>
              <a:t>Local Funding = $15,283,288 </a:t>
            </a:r>
            <a:r>
              <a:rPr lang="en-US">
                <a:solidFill>
                  <a:srgbClr val="FF0000"/>
                </a:solidFill>
              </a:rPr>
              <a:t>(down about $304K from FY25)</a:t>
            </a:r>
          </a:p>
          <a:p>
            <a:pPr lvl="1"/>
            <a:r>
              <a:rPr lang="en-US"/>
              <a:t>Impacts of property tax exemptions less than anticipated… for now</a:t>
            </a:r>
          </a:p>
          <a:p>
            <a:pPr lvl="1"/>
            <a:endParaRPr lang="en-US"/>
          </a:p>
          <a:p>
            <a:r>
              <a:rPr lang="en-US"/>
              <a:t>Tuition and Fees = $14,277,347 </a:t>
            </a:r>
            <a:r>
              <a:rPr lang="en-US">
                <a:solidFill>
                  <a:srgbClr val="FF0000"/>
                </a:solidFill>
              </a:rPr>
              <a:t>(up about $644K from FY25)</a:t>
            </a:r>
          </a:p>
          <a:p>
            <a:pPr lvl="1"/>
            <a:r>
              <a:rPr lang="en-US"/>
              <a:t>Increasing enrollment are helping off-set losses in revenue</a:t>
            </a:r>
          </a:p>
        </p:txBody>
      </p:sp>
    </p:spTree>
    <p:extLst>
      <p:ext uri="{BB962C8B-B14F-4D97-AF65-F5344CB8AC3E}">
        <p14:creationId xmlns:p14="http://schemas.microsoft.com/office/powerpoint/2010/main" val="92002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2E17D1F-6508-4C42-9B87-85CD9EA13E99}"/>
              </a:ext>
            </a:extLst>
          </p:cNvPr>
          <p:cNvSpPr>
            <a:spLocks noGrp="1"/>
          </p:cNvSpPr>
          <p:nvPr>
            <p:ph type="title"/>
          </p:nvPr>
        </p:nvSpPr>
        <p:spPr>
          <a:xfrm>
            <a:off x="838200" y="324465"/>
            <a:ext cx="10778066" cy="914130"/>
          </a:xfrm>
        </p:spPr>
        <p:txBody>
          <a:bodyPr>
            <a:normAutofit/>
          </a:bodyPr>
          <a:lstStyle/>
          <a:p>
            <a:pPr algn="ctr"/>
            <a:r>
              <a:rPr lang="en-US" b="1"/>
              <a:t>LCCC Board of Trustees</a:t>
            </a:r>
            <a:endParaRPr lang="en-US" sz="6000" b="1"/>
          </a:p>
        </p:txBody>
      </p:sp>
      <p:grpSp>
        <p:nvGrpSpPr>
          <p:cNvPr id="2" name="Group 1">
            <a:extLst>
              <a:ext uri="{FF2B5EF4-FFF2-40B4-BE49-F238E27FC236}">
                <a16:creationId xmlns:a16="http://schemas.microsoft.com/office/drawing/2014/main" id="{A5C14926-C0C4-4D1C-A289-D59C6DD690C6}"/>
              </a:ext>
            </a:extLst>
          </p:cNvPr>
          <p:cNvGrpSpPr/>
          <p:nvPr/>
        </p:nvGrpSpPr>
        <p:grpSpPr>
          <a:xfrm>
            <a:off x="3324024" y="1135160"/>
            <a:ext cx="2256180" cy="2531702"/>
            <a:chOff x="496749" y="1327979"/>
            <a:chExt cx="2256180" cy="2531702"/>
          </a:xfrm>
        </p:grpSpPr>
        <p:pic>
          <p:nvPicPr>
            <p:cNvPr id="4" name="Picture 3">
              <a:extLst>
                <a:ext uri="{FF2B5EF4-FFF2-40B4-BE49-F238E27FC236}">
                  <a16:creationId xmlns:a16="http://schemas.microsoft.com/office/drawing/2014/main" id="{6C524EDC-7749-40F5-8BA2-E25256E2685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56425" y="1327979"/>
              <a:ext cx="1509185" cy="2263778"/>
            </a:xfrm>
            <a:prstGeom prst="rect">
              <a:avLst/>
            </a:prstGeom>
            <a:ln>
              <a:solidFill>
                <a:schemeClr val="accent1"/>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50810F56-0E18-4B33-B377-E9646FB7514A}"/>
                </a:ext>
              </a:extLst>
            </p:cNvPr>
            <p:cNvSpPr txBox="1"/>
            <p:nvPr/>
          </p:nvSpPr>
          <p:spPr>
            <a:xfrm>
              <a:off x="496749" y="3551904"/>
              <a:ext cx="2256180" cy="307777"/>
            </a:xfrm>
            <a:prstGeom prst="rect">
              <a:avLst/>
            </a:prstGeom>
            <a:noFill/>
          </p:spPr>
          <p:txBody>
            <a:bodyPr wrap="square" rtlCol="0">
              <a:spAutoFit/>
            </a:bodyPr>
            <a:lstStyle/>
            <a:p>
              <a:pPr algn="ctr"/>
              <a:r>
                <a:rPr lang="en-US" sz="1400">
                  <a:latin typeface="Josefin Sans" pitchFamily="2" charset="0"/>
                </a:rPr>
                <a:t>Jess Ketcham, Vice Chair</a:t>
              </a:r>
            </a:p>
          </p:txBody>
        </p:sp>
      </p:grpSp>
      <p:grpSp>
        <p:nvGrpSpPr>
          <p:cNvPr id="3" name="Group 2">
            <a:extLst>
              <a:ext uri="{FF2B5EF4-FFF2-40B4-BE49-F238E27FC236}">
                <a16:creationId xmlns:a16="http://schemas.microsoft.com/office/drawing/2014/main" id="{8E3B8FC7-3007-420D-BAAF-FBC8A49F2A2D}"/>
              </a:ext>
            </a:extLst>
          </p:cNvPr>
          <p:cNvGrpSpPr/>
          <p:nvPr/>
        </p:nvGrpSpPr>
        <p:grpSpPr>
          <a:xfrm>
            <a:off x="5767582" y="3740201"/>
            <a:ext cx="2405739" cy="2550598"/>
            <a:chOff x="3474541" y="1958449"/>
            <a:chExt cx="1735732" cy="1840249"/>
          </a:xfrm>
        </p:grpSpPr>
        <p:pic>
          <p:nvPicPr>
            <p:cNvPr id="8" name="Picture 7">
              <a:extLst>
                <a:ext uri="{FF2B5EF4-FFF2-40B4-BE49-F238E27FC236}">
                  <a16:creationId xmlns:a16="http://schemas.microsoft.com/office/drawing/2014/main" id="{30155F4E-5DFF-48B2-A05C-D1EBC500610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09097" y="1958449"/>
              <a:ext cx="1088873" cy="1633309"/>
            </a:xfrm>
            <a:prstGeom prst="rect">
              <a:avLst/>
            </a:prstGeom>
            <a:ln>
              <a:solidFill>
                <a:schemeClr val="accent1"/>
              </a:solidFill>
            </a:ln>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42D331A1-1EC5-4D2A-B382-64E87E79B58E}"/>
                </a:ext>
              </a:extLst>
            </p:cNvPr>
            <p:cNvSpPr txBox="1"/>
            <p:nvPr/>
          </p:nvSpPr>
          <p:spPr>
            <a:xfrm>
              <a:off x="3474541" y="3576638"/>
              <a:ext cx="1735732" cy="222060"/>
            </a:xfrm>
            <a:prstGeom prst="rect">
              <a:avLst/>
            </a:prstGeom>
            <a:noFill/>
          </p:spPr>
          <p:txBody>
            <a:bodyPr wrap="square" rtlCol="0">
              <a:spAutoFit/>
            </a:bodyPr>
            <a:lstStyle/>
            <a:p>
              <a:pPr algn="ctr"/>
              <a:r>
                <a:rPr lang="en-US" sz="1400">
                  <a:latin typeface="Josefin Sans" pitchFamily="2" charset="0"/>
                </a:rPr>
                <a:t>Wendy Soto, Trustee</a:t>
              </a:r>
            </a:p>
          </p:txBody>
        </p:sp>
      </p:grpSp>
      <p:grpSp>
        <p:nvGrpSpPr>
          <p:cNvPr id="5" name="Group 4">
            <a:extLst>
              <a:ext uri="{FF2B5EF4-FFF2-40B4-BE49-F238E27FC236}">
                <a16:creationId xmlns:a16="http://schemas.microsoft.com/office/drawing/2014/main" id="{D7120914-2FA8-4F1B-95CC-C14E9C738B07}"/>
              </a:ext>
            </a:extLst>
          </p:cNvPr>
          <p:cNvGrpSpPr/>
          <p:nvPr/>
        </p:nvGrpSpPr>
        <p:grpSpPr>
          <a:xfrm>
            <a:off x="5767582" y="1135410"/>
            <a:ext cx="2405738" cy="2522037"/>
            <a:chOff x="6262799" y="1337644"/>
            <a:chExt cx="2405738" cy="2522037"/>
          </a:xfrm>
        </p:grpSpPr>
        <p:pic>
          <p:nvPicPr>
            <p:cNvPr id="13" name="Picture 12">
              <a:extLst>
                <a:ext uri="{FF2B5EF4-FFF2-40B4-BE49-F238E27FC236}">
                  <a16:creationId xmlns:a16="http://schemas.microsoft.com/office/drawing/2014/main" id="{D015C7D3-3499-4042-B9FF-5A333931C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1770" y="1337644"/>
              <a:ext cx="1616984" cy="2263778"/>
            </a:xfrm>
            <a:prstGeom prst="rect">
              <a:avLst/>
            </a:prstGeom>
            <a:ln>
              <a:solidFill>
                <a:schemeClr val="accent1"/>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114A6761-8E2C-441D-9604-DB8E017FDB91}"/>
                </a:ext>
              </a:extLst>
            </p:cNvPr>
            <p:cNvSpPr txBox="1"/>
            <p:nvPr/>
          </p:nvSpPr>
          <p:spPr>
            <a:xfrm>
              <a:off x="6262799" y="3551904"/>
              <a:ext cx="2405738" cy="307777"/>
            </a:xfrm>
            <a:prstGeom prst="rect">
              <a:avLst/>
            </a:prstGeom>
            <a:noFill/>
          </p:spPr>
          <p:txBody>
            <a:bodyPr wrap="square" rtlCol="0">
              <a:spAutoFit/>
            </a:bodyPr>
            <a:lstStyle/>
            <a:p>
              <a:pPr algn="ctr"/>
              <a:r>
                <a:rPr lang="en-US" sz="1400">
                  <a:latin typeface="Josefin Sans" pitchFamily="2" charset="0"/>
                </a:rPr>
                <a:t>Don Erickson, Treasurer</a:t>
              </a:r>
            </a:p>
          </p:txBody>
        </p:sp>
      </p:grpSp>
      <p:grpSp>
        <p:nvGrpSpPr>
          <p:cNvPr id="7" name="Group 6">
            <a:extLst>
              <a:ext uri="{FF2B5EF4-FFF2-40B4-BE49-F238E27FC236}">
                <a16:creationId xmlns:a16="http://schemas.microsoft.com/office/drawing/2014/main" id="{D501441A-C459-44E9-9F67-95CD60B12E78}"/>
              </a:ext>
            </a:extLst>
          </p:cNvPr>
          <p:cNvGrpSpPr/>
          <p:nvPr/>
        </p:nvGrpSpPr>
        <p:grpSpPr>
          <a:xfrm>
            <a:off x="3047548" y="3738309"/>
            <a:ext cx="2981487" cy="2552490"/>
            <a:chOff x="9297724" y="1337644"/>
            <a:chExt cx="2178298" cy="1864869"/>
          </a:xfrm>
        </p:grpSpPr>
        <p:pic>
          <p:nvPicPr>
            <p:cNvPr id="6" name="Picture 5">
              <a:extLst>
                <a:ext uri="{FF2B5EF4-FFF2-40B4-BE49-F238E27FC236}">
                  <a16:creationId xmlns:a16="http://schemas.microsoft.com/office/drawing/2014/main" id="{DADCC342-D1C8-4F05-9759-B495739E02C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860820" y="1337644"/>
              <a:ext cx="1101344" cy="1652016"/>
            </a:xfrm>
            <a:prstGeom prst="rect">
              <a:avLst/>
            </a:prstGeom>
            <a:ln>
              <a:solidFill>
                <a:schemeClr val="accent1"/>
              </a:solidFill>
            </a:ln>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C10991AA-33D8-42E4-83F5-093F8D793201}"/>
                </a:ext>
              </a:extLst>
            </p:cNvPr>
            <p:cNvSpPr txBox="1"/>
            <p:nvPr/>
          </p:nvSpPr>
          <p:spPr>
            <a:xfrm>
              <a:off x="9297724" y="2977649"/>
              <a:ext cx="2178298" cy="224864"/>
            </a:xfrm>
            <a:prstGeom prst="rect">
              <a:avLst/>
            </a:prstGeom>
            <a:noFill/>
          </p:spPr>
          <p:txBody>
            <a:bodyPr wrap="square" rtlCol="0">
              <a:spAutoFit/>
            </a:bodyPr>
            <a:lstStyle/>
            <a:p>
              <a:pPr algn="ctr"/>
              <a:r>
                <a:rPr lang="en-US" sz="1400">
                  <a:latin typeface="Josefin Sans" pitchFamily="2" charset="0"/>
                </a:rPr>
                <a:t>Bob Salazar, Trustee</a:t>
              </a:r>
            </a:p>
          </p:txBody>
        </p:sp>
      </p:grpSp>
      <p:grpSp>
        <p:nvGrpSpPr>
          <p:cNvPr id="9" name="Group 8">
            <a:extLst>
              <a:ext uri="{FF2B5EF4-FFF2-40B4-BE49-F238E27FC236}">
                <a16:creationId xmlns:a16="http://schemas.microsoft.com/office/drawing/2014/main" id="{D14F72D5-87BA-47A3-AE25-C2551101DE15}"/>
              </a:ext>
            </a:extLst>
          </p:cNvPr>
          <p:cNvGrpSpPr/>
          <p:nvPr/>
        </p:nvGrpSpPr>
        <p:grpSpPr>
          <a:xfrm>
            <a:off x="8445040" y="3738309"/>
            <a:ext cx="2178298" cy="2517893"/>
            <a:chOff x="1981206" y="3898426"/>
            <a:chExt cx="2178298" cy="2517893"/>
          </a:xfrm>
        </p:grpSpPr>
        <p:pic>
          <p:nvPicPr>
            <p:cNvPr id="17" name="Picture 16">
              <a:extLst>
                <a:ext uri="{FF2B5EF4-FFF2-40B4-BE49-F238E27FC236}">
                  <a16:creationId xmlns:a16="http://schemas.microsoft.com/office/drawing/2014/main" id="{3485F4D4-1141-4CD0-95FE-FE6DC89D8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0491" y="3898426"/>
              <a:ext cx="1616984" cy="2263777"/>
            </a:xfrm>
            <a:prstGeom prst="rect">
              <a:avLst/>
            </a:prstGeom>
            <a:ln>
              <a:solidFill>
                <a:schemeClr val="accent1"/>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D0C259E8-E43D-4A92-8081-DF5A6ECB125C}"/>
                </a:ext>
              </a:extLst>
            </p:cNvPr>
            <p:cNvSpPr txBox="1"/>
            <p:nvPr/>
          </p:nvSpPr>
          <p:spPr>
            <a:xfrm>
              <a:off x="1981206" y="6108542"/>
              <a:ext cx="2178298" cy="307777"/>
            </a:xfrm>
            <a:prstGeom prst="rect">
              <a:avLst/>
            </a:prstGeom>
            <a:noFill/>
          </p:spPr>
          <p:txBody>
            <a:bodyPr wrap="square" rtlCol="0">
              <a:spAutoFit/>
            </a:bodyPr>
            <a:lstStyle/>
            <a:p>
              <a:pPr algn="ctr"/>
              <a:r>
                <a:rPr lang="en-US" sz="1400">
                  <a:latin typeface="Josefin Sans" pitchFamily="2" charset="0"/>
                </a:rPr>
                <a:t>Carol Merrell, Trustee</a:t>
              </a:r>
            </a:p>
          </p:txBody>
        </p:sp>
      </p:grpSp>
      <p:grpSp>
        <p:nvGrpSpPr>
          <p:cNvPr id="14" name="Group 13">
            <a:extLst>
              <a:ext uri="{FF2B5EF4-FFF2-40B4-BE49-F238E27FC236}">
                <a16:creationId xmlns:a16="http://schemas.microsoft.com/office/drawing/2014/main" id="{6BE1B301-7E20-40EB-8E94-F2AEB7CE47B2}"/>
              </a:ext>
            </a:extLst>
          </p:cNvPr>
          <p:cNvGrpSpPr/>
          <p:nvPr/>
        </p:nvGrpSpPr>
        <p:grpSpPr>
          <a:xfrm>
            <a:off x="583784" y="1841230"/>
            <a:ext cx="2653554" cy="3411525"/>
            <a:chOff x="7744507" y="3837349"/>
            <a:chExt cx="2653554" cy="3411525"/>
          </a:xfrm>
        </p:grpSpPr>
        <p:pic>
          <p:nvPicPr>
            <p:cNvPr id="11" name="Picture 10">
              <a:extLst>
                <a:ext uri="{FF2B5EF4-FFF2-40B4-BE49-F238E27FC236}">
                  <a16:creationId xmlns:a16="http://schemas.microsoft.com/office/drawing/2014/main" id="{18FCC9E0-1A37-4AF0-9669-1A69314CA6E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104410" y="3837349"/>
              <a:ext cx="2058504" cy="3087757"/>
            </a:xfrm>
            <a:prstGeom prst="rect">
              <a:avLst/>
            </a:prstGeom>
            <a:ln>
              <a:solidFill>
                <a:schemeClr val="accent1"/>
              </a:solidFill>
            </a:ln>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D8BB4301-0A74-48CE-8494-49BF8F6905CE}"/>
                </a:ext>
              </a:extLst>
            </p:cNvPr>
            <p:cNvSpPr txBox="1"/>
            <p:nvPr/>
          </p:nvSpPr>
          <p:spPr>
            <a:xfrm>
              <a:off x="7744507" y="6941097"/>
              <a:ext cx="2653554" cy="307777"/>
            </a:xfrm>
            <a:prstGeom prst="rect">
              <a:avLst/>
            </a:prstGeom>
            <a:noFill/>
          </p:spPr>
          <p:txBody>
            <a:bodyPr wrap="square" rtlCol="0">
              <a:spAutoFit/>
            </a:bodyPr>
            <a:lstStyle/>
            <a:p>
              <a:pPr algn="ctr"/>
              <a:r>
                <a:rPr lang="en-US" sz="1400">
                  <a:latin typeface="Josefin Sans" pitchFamily="2" charset="0"/>
                </a:rPr>
                <a:t>Janine Thompson, Chair</a:t>
              </a:r>
            </a:p>
          </p:txBody>
        </p:sp>
      </p:grpSp>
      <p:grpSp>
        <p:nvGrpSpPr>
          <p:cNvPr id="16" name="Group 15">
            <a:extLst>
              <a:ext uri="{FF2B5EF4-FFF2-40B4-BE49-F238E27FC236}">
                <a16:creationId xmlns:a16="http://schemas.microsoft.com/office/drawing/2014/main" id="{0E45FA20-51EF-D7D7-26B3-21738155FA30}"/>
              </a:ext>
            </a:extLst>
          </p:cNvPr>
          <p:cNvGrpSpPr/>
          <p:nvPr/>
        </p:nvGrpSpPr>
        <p:grpSpPr>
          <a:xfrm>
            <a:off x="8345595" y="1135160"/>
            <a:ext cx="2615253" cy="2522287"/>
            <a:chOff x="9494314" y="3692558"/>
            <a:chExt cx="2615253" cy="2522287"/>
          </a:xfrm>
        </p:grpSpPr>
        <p:sp>
          <p:nvSpPr>
            <p:cNvPr id="24" name="TextBox 23">
              <a:extLst>
                <a:ext uri="{FF2B5EF4-FFF2-40B4-BE49-F238E27FC236}">
                  <a16:creationId xmlns:a16="http://schemas.microsoft.com/office/drawing/2014/main" id="{4D06A292-D187-44D4-B183-6E9D570ABB17}"/>
                </a:ext>
              </a:extLst>
            </p:cNvPr>
            <p:cNvSpPr txBox="1"/>
            <p:nvPr/>
          </p:nvSpPr>
          <p:spPr>
            <a:xfrm>
              <a:off x="9494314" y="5907068"/>
              <a:ext cx="2615253" cy="307777"/>
            </a:xfrm>
            <a:prstGeom prst="rect">
              <a:avLst/>
            </a:prstGeom>
            <a:noFill/>
          </p:spPr>
          <p:txBody>
            <a:bodyPr wrap="square" rtlCol="0">
              <a:spAutoFit/>
            </a:bodyPr>
            <a:lstStyle/>
            <a:p>
              <a:pPr algn="ctr"/>
              <a:r>
                <a:rPr lang="en-US" sz="1400">
                  <a:latin typeface="Josefin Sans" pitchFamily="2" charset="0"/>
                </a:rPr>
                <a:t>Dr. Kathy Emmons, Secretary</a:t>
              </a:r>
            </a:p>
          </p:txBody>
        </p:sp>
        <p:pic>
          <p:nvPicPr>
            <p:cNvPr id="2050" name="Picture 2" descr="Kathy Emmons">
              <a:extLst>
                <a:ext uri="{FF2B5EF4-FFF2-40B4-BE49-F238E27FC236}">
                  <a16:creationId xmlns:a16="http://schemas.microsoft.com/office/drawing/2014/main" id="{84D8B3C1-4DA7-0D36-36DC-DB0311FF22EF}"/>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929191" y="3692558"/>
              <a:ext cx="1507435" cy="2261153"/>
            </a:xfrm>
            <a:prstGeom prst="rect">
              <a:avLst/>
            </a:prstGeom>
            <a:noFill/>
            <a:ln>
              <a:solidFill>
                <a:srgbClr val="0091D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6950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1A93-18F0-12CC-E5A9-75CB52E7C5D8}"/>
              </a:ext>
            </a:extLst>
          </p:cNvPr>
          <p:cNvSpPr>
            <a:spLocks noGrp="1"/>
          </p:cNvSpPr>
          <p:nvPr>
            <p:ph type="title"/>
          </p:nvPr>
        </p:nvSpPr>
        <p:spPr/>
        <p:txBody>
          <a:bodyPr/>
          <a:lstStyle/>
          <a:p>
            <a:r>
              <a:rPr lang="en-US"/>
              <a:t>How We Invest</a:t>
            </a:r>
          </a:p>
        </p:txBody>
      </p:sp>
      <p:sp>
        <p:nvSpPr>
          <p:cNvPr id="3" name="Content Placeholder 2">
            <a:extLst>
              <a:ext uri="{FF2B5EF4-FFF2-40B4-BE49-F238E27FC236}">
                <a16:creationId xmlns:a16="http://schemas.microsoft.com/office/drawing/2014/main" id="{B6727169-ACDC-8848-709F-2C8E480376A7}"/>
              </a:ext>
            </a:extLst>
          </p:cNvPr>
          <p:cNvSpPr>
            <a:spLocks noGrp="1"/>
          </p:cNvSpPr>
          <p:nvPr>
            <p:ph idx="1"/>
          </p:nvPr>
        </p:nvSpPr>
        <p:spPr>
          <a:xfrm>
            <a:off x="593651" y="1465006"/>
            <a:ext cx="8334040" cy="4884035"/>
          </a:xfrm>
        </p:spPr>
        <p:txBody>
          <a:bodyPr/>
          <a:lstStyle/>
          <a:p>
            <a:r>
              <a:rPr lang="en-US"/>
              <a:t>96% of budget is already committed to ongoing expenses.</a:t>
            </a:r>
          </a:p>
          <a:p>
            <a:pPr lvl="1"/>
            <a:r>
              <a:rPr lang="en-US"/>
              <a:t>Mostly tied to employees (salaries/benefits) – 67% </a:t>
            </a:r>
          </a:p>
          <a:p>
            <a:pPr lvl="1"/>
            <a:endParaRPr lang="en-US"/>
          </a:p>
          <a:p>
            <a:r>
              <a:rPr lang="en-US"/>
              <a:t>Making new investments is challenging, but we are committed to doing so.</a:t>
            </a:r>
            <a:br>
              <a:rPr lang="en-US"/>
            </a:br>
            <a:endParaRPr lang="en-US"/>
          </a:p>
          <a:p>
            <a:r>
              <a:rPr lang="en-US"/>
              <a:t>Focus will increasingly be on freeing up resources internally through reallocation.</a:t>
            </a:r>
          </a:p>
        </p:txBody>
      </p:sp>
      <p:graphicFrame>
        <p:nvGraphicFramePr>
          <p:cNvPr id="4" name="Chart 3">
            <a:extLst>
              <a:ext uri="{FF2B5EF4-FFF2-40B4-BE49-F238E27FC236}">
                <a16:creationId xmlns:a16="http://schemas.microsoft.com/office/drawing/2014/main" id="{076D50F9-1A73-B915-F14B-A802C4210185}"/>
              </a:ext>
            </a:extLst>
          </p:cNvPr>
          <p:cNvGraphicFramePr>
            <a:graphicFrameLocks/>
          </p:cNvGraphicFramePr>
          <p:nvPr/>
        </p:nvGraphicFramePr>
        <p:xfrm>
          <a:off x="8450540" y="2190447"/>
          <a:ext cx="3799517" cy="2962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77564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9249-6788-0C2C-938C-FA31C9D522BF}"/>
              </a:ext>
            </a:extLst>
          </p:cNvPr>
          <p:cNvSpPr>
            <a:spLocks noGrp="1"/>
          </p:cNvSpPr>
          <p:nvPr>
            <p:ph type="title"/>
          </p:nvPr>
        </p:nvSpPr>
        <p:spPr>
          <a:xfrm>
            <a:off x="487324" y="147485"/>
            <a:ext cx="10866475" cy="1317522"/>
          </a:xfrm>
        </p:spPr>
        <p:txBody>
          <a:bodyPr/>
          <a:lstStyle/>
          <a:p>
            <a:r>
              <a:rPr lang="en-US"/>
              <a:t>3 Ways We Are Investing in FY26</a:t>
            </a:r>
          </a:p>
        </p:txBody>
      </p:sp>
      <p:sp>
        <p:nvSpPr>
          <p:cNvPr id="3" name="Content Placeholder 2">
            <a:extLst>
              <a:ext uri="{FF2B5EF4-FFF2-40B4-BE49-F238E27FC236}">
                <a16:creationId xmlns:a16="http://schemas.microsoft.com/office/drawing/2014/main" id="{A923AA1C-54E2-928F-9041-3782A6B04DE9}"/>
              </a:ext>
            </a:extLst>
          </p:cNvPr>
          <p:cNvSpPr>
            <a:spLocks noGrp="1"/>
          </p:cNvSpPr>
          <p:nvPr>
            <p:ph idx="1"/>
          </p:nvPr>
        </p:nvSpPr>
        <p:spPr>
          <a:xfrm>
            <a:off x="487324" y="1465007"/>
            <a:ext cx="9226947" cy="4945625"/>
          </a:xfrm>
        </p:spPr>
        <p:txBody>
          <a:bodyPr>
            <a:normAutofit fontScale="70000" lnSpcReduction="20000"/>
          </a:bodyPr>
          <a:lstStyle/>
          <a:p>
            <a:pPr marL="514350" indent="-514350">
              <a:lnSpc>
                <a:spcPct val="120000"/>
              </a:lnSpc>
              <a:buFont typeface="+mj-lt"/>
              <a:buAutoNum type="arabicPeriod"/>
            </a:pPr>
            <a:r>
              <a:rPr lang="en-US" sz="3600" dirty="0"/>
              <a:t>Investments made through new funds.</a:t>
            </a:r>
          </a:p>
          <a:p>
            <a:pPr lvl="1">
              <a:lnSpc>
                <a:spcPct val="120000"/>
              </a:lnSpc>
              <a:spcBef>
                <a:spcPts val="0"/>
              </a:spcBef>
              <a:spcAft>
                <a:spcPts val="1200"/>
              </a:spcAft>
            </a:pPr>
            <a:r>
              <a:rPr lang="en-US" sz="3100" dirty="0"/>
              <a:t>New Faculty (Auto Tech, Health Sciences, etc.), Retention Incentive for Employees</a:t>
            </a:r>
          </a:p>
          <a:p>
            <a:pPr marL="514350" indent="-514350">
              <a:lnSpc>
                <a:spcPct val="120000"/>
              </a:lnSpc>
              <a:buFont typeface="+mj-lt"/>
              <a:buAutoNum type="arabicPeriod"/>
            </a:pPr>
            <a:r>
              <a:rPr lang="en-US" sz="3600" dirty="0"/>
              <a:t>Investments made through reallocation of existing funds. </a:t>
            </a:r>
          </a:p>
          <a:p>
            <a:pPr lvl="1">
              <a:lnSpc>
                <a:spcPct val="120000"/>
              </a:lnSpc>
              <a:spcBef>
                <a:spcPts val="0"/>
              </a:spcBef>
              <a:spcAft>
                <a:spcPts val="1200"/>
              </a:spcAft>
            </a:pPr>
            <a:r>
              <a:rPr lang="en-US" sz="3100" dirty="0"/>
              <a:t>Test Center Proctor, Marketing, Athletics, Student Experience, etc. </a:t>
            </a:r>
          </a:p>
          <a:p>
            <a:pPr marL="514350" indent="-514350">
              <a:lnSpc>
                <a:spcPct val="120000"/>
              </a:lnSpc>
              <a:buFont typeface="+mj-lt"/>
              <a:buAutoNum type="arabicPeriod"/>
            </a:pPr>
            <a:r>
              <a:rPr lang="en-US" sz="3600" dirty="0"/>
              <a:t>Investments made through strategic use of Fund Balance (savings).</a:t>
            </a:r>
          </a:p>
          <a:p>
            <a:pPr lvl="1">
              <a:lnSpc>
                <a:spcPct val="120000"/>
              </a:lnSpc>
            </a:pPr>
            <a:r>
              <a:rPr lang="en-US" sz="3100" dirty="0"/>
              <a:t>Strategic Plan, Learning Spaces Master Plan, Fleet Vehicles, Arena Sound System, Equipment Replacement, etc. </a:t>
            </a:r>
            <a:br>
              <a:rPr lang="en-US" sz="2800" dirty="0"/>
            </a:br>
            <a:endParaRPr lang="en-US" sz="2800" dirty="0"/>
          </a:p>
        </p:txBody>
      </p:sp>
    </p:spTree>
    <p:extLst>
      <p:ext uri="{BB962C8B-B14F-4D97-AF65-F5344CB8AC3E}">
        <p14:creationId xmlns:p14="http://schemas.microsoft.com/office/powerpoint/2010/main" val="907061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49E3-C6A3-98FE-E71F-0A647FA256F4}"/>
              </a:ext>
            </a:extLst>
          </p:cNvPr>
          <p:cNvSpPr>
            <a:spLocks noGrp="1"/>
          </p:cNvSpPr>
          <p:nvPr>
            <p:ph type="title"/>
          </p:nvPr>
        </p:nvSpPr>
        <p:spPr/>
        <p:txBody>
          <a:bodyPr/>
          <a:lstStyle/>
          <a:p>
            <a:r>
              <a:rPr lang="en-US"/>
              <a:t>Transparency Challenges</a:t>
            </a:r>
          </a:p>
        </p:txBody>
      </p:sp>
      <p:sp>
        <p:nvSpPr>
          <p:cNvPr id="3" name="Content Placeholder 2">
            <a:extLst>
              <a:ext uri="{FF2B5EF4-FFF2-40B4-BE49-F238E27FC236}">
                <a16:creationId xmlns:a16="http://schemas.microsoft.com/office/drawing/2014/main" id="{09CFDD27-4983-63E9-6FE8-5A18A2C3B9A9}"/>
              </a:ext>
            </a:extLst>
          </p:cNvPr>
          <p:cNvSpPr>
            <a:spLocks noGrp="1"/>
          </p:cNvSpPr>
          <p:nvPr>
            <p:ph idx="1"/>
          </p:nvPr>
        </p:nvSpPr>
        <p:spPr>
          <a:xfrm>
            <a:off x="487325" y="1602658"/>
            <a:ext cx="10790275" cy="4837054"/>
          </a:xfrm>
        </p:spPr>
        <p:txBody>
          <a:bodyPr/>
          <a:lstStyle/>
          <a:p>
            <a:pPr marL="0" indent="0">
              <a:lnSpc>
                <a:spcPct val="100000"/>
              </a:lnSpc>
              <a:spcBef>
                <a:spcPts val="0"/>
              </a:spcBef>
              <a:spcAft>
                <a:spcPts val="1200"/>
              </a:spcAft>
              <a:buNone/>
            </a:pPr>
            <a:r>
              <a:rPr lang="en-US"/>
              <a:t>Ensuring transparency and understanding of investments is becoming increasingly problematic. </a:t>
            </a:r>
          </a:p>
          <a:p>
            <a:pPr lvl="1">
              <a:lnSpc>
                <a:spcPct val="100000"/>
              </a:lnSpc>
              <a:spcBef>
                <a:spcPts val="0"/>
              </a:spcBef>
              <a:spcAft>
                <a:spcPts val="1200"/>
              </a:spcAft>
            </a:pPr>
            <a:r>
              <a:rPr lang="en-US" sz="3200"/>
              <a:t>One Mill budget is clear.</a:t>
            </a:r>
          </a:p>
          <a:p>
            <a:pPr lvl="1">
              <a:lnSpc>
                <a:spcPct val="100000"/>
              </a:lnSpc>
              <a:spcBef>
                <a:spcPts val="0"/>
              </a:spcBef>
              <a:spcAft>
                <a:spcPts val="1200"/>
              </a:spcAft>
            </a:pPr>
            <a:r>
              <a:rPr lang="en-US" sz="3200"/>
              <a:t>Using Fund Balance is clear.</a:t>
            </a:r>
          </a:p>
          <a:p>
            <a:pPr lvl="1">
              <a:lnSpc>
                <a:spcPct val="100000"/>
              </a:lnSpc>
              <a:spcBef>
                <a:spcPts val="0"/>
              </a:spcBef>
              <a:spcAft>
                <a:spcPts val="1200"/>
              </a:spcAft>
            </a:pPr>
            <a:r>
              <a:rPr lang="en-US" sz="3200"/>
              <a:t>General Fund is less and less clear – especially with volatility in revenue, loss of state funding, and significant internal reallocation of funds.   </a:t>
            </a:r>
          </a:p>
        </p:txBody>
      </p:sp>
    </p:spTree>
    <p:extLst>
      <p:ext uri="{BB962C8B-B14F-4D97-AF65-F5344CB8AC3E}">
        <p14:creationId xmlns:p14="http://schemas.microsoft.com/office/powerpoint/2010/main" val="740203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0E3A9-44FD-C525-C896-42FD076989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D9637-A1BC-0F94-F1FA-CDAFCE21B4D5}"/>
              </a:ext>
            </a:extLst>
          </p:cNvPr>
          <p:cNvSpPr>
            <a:spLocks noGrp="1"/>
          </p:cNvSpPr>
          <p:nvPr>
            <p:ph type="title"/>
          </p:nvPr>
        </p:nvSpPr>
        <p:spPr>
          <a:xfrm>
            <a:off x="6393723" y="4575345"/>
            <a:ext cx="2080274" cy="758340"/>
          </a:xfrm>
        </p:spPr>
        <p:txBody>
          <a:bodyPr vert="horz" lIns="91440" tIns="45720" rIns="91440" bIns="45720" rtlCol="0" anchor="ctr">
            <a:normAutofit/>
          </a:bodyPr>
          <a:lstStyle/>
          <a:p>
            <a:pPr algn="ctr"/>
            <a:r>
              <a:rPr lang="en-US" sz="2400" b="1" kern="1200">
                <a:solidFill>
                  <a:schemeClr val="tx1"/>
                </a:solidFill>
                <a:latin typeface="+mj-lt"/>
                <a:ea typeface="+mj-ea"/>
                <a:cs typeface="+mj-cs"/>
              </a:rPr>
              <a:t>Shaun Ziegler</a:t>
            </a:r>
            <a:br>
              <a:rPr lang="en-US" sz="2400" kern="1200">
                <a:solidFill>
                  <a:schemeClr val="tx1"/>
                </a:solidFill>
                <a:latin typeface="+mj-lt"/>
                <a:ea typeface="+mj-ea"/>
                <a:cs typeface="+mj-cs"/>
              </a:rPr>
            </a:br>
            <a:r>
              <a:rPr lang="en-US" sz="1800" b="0" kern="1200">
                <a:solidFill>
                  <a:schemeClr val="tx1"/>
                </a:solidFill>
                <a:latin typeface="+mj-lt"/>
                <a:ea typeface="+mj-ea"/>
                <a:cs typeface="+mj-cs"/>
              </a:rPr>
              <a:t>Budget Director </a:t>
            </a:r>
          </a:p>
        </p:txBody>
      </p:sp>
      <p:pic>
        <p:nvPicPr>
          <p:cNvPr id="2050" name="Picture 2" descr="McCartney, Jennifer">
            <a:extLst>
              <a:ext uri="{FF2B5EF4-FFF2-40B4-BE49-F238E27FC236}">
                <a16:creationId xmlns:a16="http://schemas.microsoft.com/office/drawing/2014/main" id="{4B3C07B1-F7DE-CBCC-A2F9-D7718A230ACF}"/>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721152" y="1925438"/>
            <a:ext cx="2668549" cy="2677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wearing a blue and white checkered shirt&#10;&#10;AI-generated content may be incorrect.">
            <a:extLst>
              <a:ext uri="{FF2B5EF4-FFF2-40B4-BE49-F238E27FC236}">
                <a16:creationId xmlns:a16="http://schemas.microsoft.com/office/drawing/2014/main" id="{B2B952A2-24E0-56D5-CC43-839231AB24F8}"/>
              </a:ext>
            </a:extLst>
          </p:cNvPr>
          <p:cNvPicPr>
            <a:picLocks noChangeAspect="1"/>
          </p:cNvPicPr>
          <p:nvPr/>
        </p:nvPicPr>
        <p:blipFill>
          <a:blip r:embed="rId4">
            <a:extLst>
              <a:ext uri="{28A0092B-C50C-407E-A947-70E740481C1C}">
                <a14:useLocalDpi xmlns:a14="http://schemas.microsoft.com/office/drawing/2010/main" val="0"/>
              </a:ext>
            </a:extLst>
          </a:blip>
          <a:srcRect r="-2"/>
          <a:stretch>
            <a:fillRect/>
          </a:stretch>
        </p:blipFill>
        <p:spPr>
          <a:xfrm>
            <a:off x="6307429" y="1458071"/>
            <a:ext cx="2300150" cy="3144992"/>
          </a:xfrm>
          <a:prstGeom prst="rect">
            <a:avLst/>
          </a:prstGeom>
        </p:spPr>
      </p:pic>
      <p:pic>
        <p:nvPicPr>
          <p:cNvPr id="5" name="Picture 4" descr="A person in a blue shirt&#10;&#10;AI-generated content may be incorrect.">
            <a:extLst>
              <a:ext uri="{FF2B5EF4-FFF2-40B4-BE49-F238E27FC236}">
                <a16:creationId xmlns:a16="http://schemas.microsoft.com/office/drawing/2014/main" id="{5F62E873-DA77-E26C-3BE6-FB02EB63421C}"/>
              </a:ext>
            </a:extLst>
          </p:cNvPr>
          <p:cNvPicPr>
            <a:picLocks noChangeAspect="1"/>
          </p:cNvPicPr>
          <p:nvPr/>
        </p:nvPicPr>
        <p:blipFill>
          <a:blip r:embed="rId5">
            <a:extLst>
              <a:ext uri="{28A0092B-C50C-407E-A947-70E740481C1C}">
                <a14:useLocalDpi xmlns:a14="http://schemas.microsoft.com/office/drawing/2010/main" val="0"/>
              </a:ext>
            </a:extLst>
          </a:blip>
          <a:srcRect r="-3"/>
          <a:stretch>
            <a:fillRect/>
          </a:stretch>
        </p:blipFill>
        <p:spPr>
          <a:xfrm>
            <a:off x="9061020" y="1470749"/>
            <a:ext cx="2300141" cy="3144992"/>
          </a:xfrm>
          <a:prstGeom prst="rect">
            <a:avLst/>
          </a:prstGeom>
        </p:spPr>
      </p:pic>
      <p:pic>
        <p:nvPicPr>
          <p:cNvPr id="2052" name="Picture 4" descr="No photo description available.">
            <a:extLst>
              <a:ext uri="{FF2B5EF4-FFF2-40B4-BE49-F238E27FC236}">
                <a16:creationId xmlns:a16="http://schemas.microsoft.com/office/drawing/2014/main" id="{A85C363F-BE5F-5C3D-9A90-6973B078AF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a:fillRect/>
          </a:stretch>
        </p:blipFill>
        <p:spPr bwMode="auto">
          <a:xfrm>
            <a:off x="3584958" y="1897719"/>
            <a:ext cx="2264386" cy="26776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A5AB09C-3244-345C-1AE4-0743DB328D93}"/>
              </a:ext>
            </a:extLst>
          </p:cNvPr>
          <p:cNvSpPr txBox="1">
            <a:spLocks/>
          </p:cNvSpPr>
          <p:nvPr/>
        </p:nvSpPr>
        <p:spPr>
          <a:xfrm>
            <a:off x="586990" y="4575344"/>
            <a:ext cx="2936875" cy="101320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t>Jennifer McCartney</a:t>
            </a:r>
          </a:p>
          <a:p>
            <a:pPr algn="ctr"/>
            <a:r>
              <a:rPr lang="en-US" sz="1800"/>
              <a:t>Director, Sponsored Awards and Compliance</a:t>
            </a:r>
          </a:p>
        </p:txBody>
      </p:sp>
      <p:sp>
        <p:nvSpPr>
          <p:cNvPr id="4" name="Title 1">
            <a:extLst>
              <a:ext uri="{FF2B5EF4-FFF2-40B4-BE49-F238E27FC236}">
                <a16:creationId xmlns:a16="http://schemas.microsoft.com/office/drawing/2014/main" id="{A4493AB0-014F-6AF4-F060-79AA10956B17}"/>
              </a:ext>
            </a:extLst>
          </p:cNvPr>
          <p:cNvSpPr txBox="1">
            <a:spLocks/>
          </p:cNvSpPr>
          <p:nvPr/>
        </p:nvSpPr>
        <p:spPr>
          <a:xfrm>
            <a:off x="9061020" y="4575344"/>
            <a:ext cx="2203849" cy="7583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t>Nola Rocha</a:t>
            </a:r>
          </a:p>
          <a:p>
            <a:pPr algn="ctr"/>
            <a:r>
              <a:rPr lang="en-US" sz="1800"/>
              <a:t>Comptroller</a:t>
            </a:r>
          </a:p>
        </p:txBody>
      </p:sp>
      <p:sp>
        <p:nvSpPr>
          <p:cNvPr id="6" name="Title 1">
            <a:extLst>
              <a:ext uri="{FF2B5EF4-FFF2-40B4-BE49-F238E27FC236}">
                <a16:creationId xmlns:a16="http://schemas.microsoft.com/office/drawing/2014/main" id="{226AC53C-3EBA-B284-67A7-49205D6948C0}"/>
              </a:ext>
            </a:extLst>
          </p:cNvPr>
          <p:cNvSpPr txBox="1">
            <a:spLocks/>
          </p:cNvSpPr>
          <p:nvPr/>
        </p:nvSpPr>
        <p:spPr>
          <a:xfrm>
            <a:off x="3322130" y="4603063"/>
            <a:ext cx="2790042" cy="9407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t>Krysten Miller</a:t>
            </a:r>
          </a:p>
          <a:p>
            <a:pPr algn="ctr"/>
            <a:r>
              <a:rPr lang="en-US" sz="1800"/>
              <a:t>Sponsored Awards and Compliance</a:t>
            </a:r>
          </a:p>
        </p:txBody>
      </p:sp>
      <p:sp>
        <p:nvSpPr>
          <p:cNvPr id="8" name="Title 1">
            <a:extLst>
              <a:ext uri="{FF2B5EF4-FFF2-40B4-BE49-F238E27FC236}">
                <a16:creationId xmlns:a16="http://schemas.microsoft.com/office/drawing/2014/main" id="{8860E78C-95A1-303F-BECB-01293AFD9522}"/>
              </a:ext>
            </a:extLst>
          </p:cNvPr>
          <p:cNvSpPr txBox="1">
            <a:spLocks/>
          </p:cNvSpPr>
          <p:nvPr/>
        </p:nvSpPr>
        <p:spPr>
          <a:xfrm>
            <a:off x="487324" y="418288"/>
            <a:ext cx="10866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r>
              <a:rPr lang="en-US"/>
              <a:t>Money Magic at LCCC</a:t>
            </a:r>
          </a:p>
        </p:txBody>
      </p:sp>
    </p:spTree>
    <p:extLst>
      <p:ext uri="{BB962C8B-B14F-4D97-AF65-F5344CB8AC3E}">
        <p14:creationId xmlns:p14="http://schemas.microsoft.com/office/powerpoint/2010/main" val="37088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BAF1A-24F8-075E-886D-7CEDA5BBB7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EC44AD-198A-202D-527A-03755A34BA08}"/>
              </a:ext>
            </a:extLst>
          </p:cNvPr>
          <p:cNvSpPr>
            <a:spLocks noGrp="1"/>
          </p:cNvSpPr>
          <p:nvPr>
            <p:ph type="title"/>
          </p:nvPr>
        </p:nvSpPr>
        <p:spPr/>
        <p:txBody>
          <a:bodyPr>
            <a:normAutofit/>
          </a:bodyPr>
          <a:lstStyle/>
          <a:p>
            <a:r>
              <a:rPr lang="en-US" sz="6000" spc="300"/>
              <a:t>Student Enrollment</a:t>
            </a:r>
          </a:p>
        </p:txBody>
      </p:sp>
    </p:spTree>
    <p:extLst>
      <p:ext uri="{BB962C8B-B14F-4D97-AF65-F5344CB8AC3E}">
        <p14:creationId xmlns:p14="http://schemas.microsoft.com/office/powerpoint/2010/main" val="3217379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E576-3D13-6CBC-6D48-9662EC4082E4}"/>
              </a:ext>
            </a:extLst>
          </p:cNvPr>
          <p:cNvSpPr>
            <a:spLocks noGrp="1"/>
          </p:cNvSpPr>
          <p:nvPr>
            <p:ph type="title"/>
          </p:nvPr>
        </p:nvSpPr>
        <p:spPr/>
        <p:txBody>
          <a:bodyPr/>
          <a:lstStyle/>
          <a:p>
            <a:r>
              <a:rPr lang="en-US"/>
              <a:t>LCCC Enrollment Update</a:t>
            </a:r>
          </a:p>
        </p:txBody>
      </p:sp>
      <p:graphicFrame>
        <p:nvGraphicFramePr>
          <p:cNvPr id="4" name="Content Placeholder 3">
            <a:extLst>
              <a:ext uri="{FF2B5EF4-FFF2-40B4-BE49-F238E27FC236}">
                <a16:creationId xmlns:a16="http://schemas.microsoft.com/office/drawing/2014/main" id="{6E206A31-E815-2EC8-8EC4-9B4D1ED58163}"/>
              </a:ext>
            </a:extLst>
          </p:cNvPr>
          <p:cNvGraphicFramePr>
            <a:graphicFrameLocks noGrp="1"/>
          </p:cNvGraphicFramePr>
          <p:nvPr>
            <p:ph idx="1"/>
            <p:extLst>
              <p:ext uri="{D42A27DB-BD31-4B8C-83A1-F6EECF244321}">
                <p14:modId xmlns:p14="http://schemas.microsoft.com/office/powerpoint/2010/main" val="1904762769"/>
              </p:ext>
            </p:extLst>
          </p:nvPr>
        </p:nvGraphicFramePr>
        <p:xfrm>
          <a:off x="487363" y="1466851"/>
          <a:ext cx="10866437" cy="45910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DC6027F-A55B-E311-27C6-8E4B9DEAA72D}"/>
              </a:ext>
            </a:extLst>
          </p:cNvPr>
          <p:cNvSpPr txBox="1"/>
          <p:nvPr/>
        </p:nvSpPr>
        <p:spPr>
          <a:xfrm>
            <a:off x="6524625" y="6178102"/>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spTree>
    <p:extLst>
      <p:ext uri="{BB962C8B-B14F-4D97-AF65-F5344CB8AC3E}">
        <p14:creationId xmlns:p14="http://schemas.microsoft.com/office/powerpoint/2010/main" val="1309846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C52165-BAAD-A807-73B0-61EC4BB3E074}"/>
              </a:ext>
            </a:extLst>
          </p:cNvPr>
          <p:cNvSpPr>
            <a:spLocks noGrp="1"/>
          </p:cNvSpPr>
          <p:nvPr>
            <p:ph type="title"/>
          </p:nvPr>
        </p:nvSpPr>
        <p:spPr>
          <a:xfrm>
            <a:off x="487324" y="418289"/>
            <a:ext cx="10866475" cy="1123986"/>
          </a:xfrm>
        </p:spPr>
        <p:txBody>
          <a:bodyPr/>
          <a:lstStyle/>
          <a:p>
            <a:r>
              <a:rPr lang="en-US"/>
              <a:t>Enrollment by LCCC Pathway </a:t>
            </a:r>
          </a:p>
        </p:txBody>
      </p:sp>
      <p:graphicFrame>
        <p:nvGraphicFramePr>
          <p:cNvPr id="6" name="Content Placeholder 5">
            <a:extLst>
              <a:ext uri="{FF2B5EF4-FFF2-40B4-BE49-F238E27FC236}">
                <a16:creationId xmlns:a16="http://schemas.microsoft.com/office/drawing/2014/main" id="{4122E1A0-E453-97BA-2C22-D34A7B0EFBDA}"/>
              </a:ext>
            </a:extLst>
          </p:cNvPr>
          <p:cNvGraphicFramePr>
            <a:graphicFrameLocks noGrp="1"/>
          </p:cNvGraphicFramePr>
          <p:nvPr>
            <p:ph idx="1"/>
            <p:extLst>
              <p:ext uri="{D42A27DB-BD31-4B8C-83A1-F6EECF244321}">
                <p14:modId xmlns:p14="http://schemas.microsoft.com/office/powerpoint/2010/main" val="1777850927"/>
              </p:ext>
            </p:extLst>
          </p:nvPr>
        </p:nvGraphicFramePr>
        <p:xfrm>
          <a:off x="487324" y="1542274"/>
          <a:ext cx="10866437" cy="48974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E4841D4-5525-F197-C648-30E7A9C27850}"/>
              </a:ext>
            </a:extLst>
          </p:cNvPr>
          <p:cNvSpPr txBox="1"/>
          <p:nvPr/>
        </p:nvSpPr>
        <p:spPr>
          <a:xfrm>
            <a:off x="5368413" y="6611779"/>
            <a:ext cx="6823587"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 Annual Enrollment Dashboard, Academic Year 24/25 Degree Seeking Students</a:t>
            </a:r>
          </a:p>
        </p:txBody>
      </p:sp>
    </p:spTree>
    <p:extLst>
      <p:ext uri="{BB962C8B-B14F-4D97-AF65-F5344CB8AC3E}">
        <p14:creationId xmlns:p14="http://schemas.microsoft.com/office/powerpoint/2010/main" val="4049600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medical program&#10;&#10;AI-generated content may be incorrect.">
            <a:extLst>
              <a:ext uri="{FF2B5EF4-FFF2-40B4-BE49-F238E27FC236}">
                <a16:creationId xmlns:a16="http://schemas.microsoft.com/office/drawing/2014/main" id="{603B2596-6ACD-6EE0-CD32-566E740758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699398" y="0"/>
            <a:ext cx="5496231" cy="6858000"/>
          </a:xfrm>
          <a:prstGeom prst="rect">
            <a:avLst/>
          </a:prstGeom>
        </p:spPr>
      </p:pic>
      <p:sp>
        <p:nvSpPr>
          <p:cNvPr id="14" name="Title 2">
            <a:extLst>
              <a:ext uri="{FF2B5EF4-FFF2-40B4-BE49-F238E27FC236}">
                <a16:creationId xmlns:a16="http://schemas.microsoft.com/office/drawing/2014/main" id="{BE43E36E-176D-0079-C22A-D90FA76CF042}"/>
              </a:ext>
            </a:extLst>
          </p:cNvPr>
          <p:cNvSpPr>
            <a:spLocks noGrp="1"/>
          </p:cNvSpPr>
          <p:nvPr>
            <p:ph type="title"/>
          </p:nvPr>
        </p:nvSpPr>
        <p:spPr>
          <a:xfrm>
            <a:off x="191119" y="136000"/>
            <a:ext cx="5619746" cy="1325563"/>
          </a:xfrm>
        </p:spPr>
        <p:txBody>
          <a:bodyPr>
            <a:normAutofit/>
          </a:bodyPr>
          <a:lstStyle/>
          <a:p>
            <a:r>
              <a:rPr lang="en-US"/>
              <a:t>Healthcare Excellence</a:t>
            </a:r>
          </a:p>
        </p:txBody>
      </p:sp>
      <p:sp>
        <p:nvSpPr>
          <p:cNvPr id="2" name="TextBox 8">
            <a:extLst>
              <a:ext uri="{FF2B5EF4-FFF2-40B4-BE49-F238E27FC236}">
                <a16:creationId xmlns:a16="http://schemas.microsoft.com/office/drawing/2014/main" id="{9209676B-D4F2-DE3A-DE33-EE7A9AA04BBA}"/>
              </a:ext>
            </a:extLst>
          </p:cNvPr>
          <p:cNvSpPr txBox="1"/>
          <p:nvPr/>
        </p:nvSpPr>
        <p:spPr>
          <a:xfrm rot="21121145">
            <a:off x="5632986" y="1348757"/>
            <a:ext cx="3075769" cy="769441"/>
          </a:xfrm>
          <a:prstGeom prst="rect">
            <a:avLst/>
          </a:prstGeom>
          <a:no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ctr"/>
            <a:r>
              <a:rPr lang="en-US" sz="4400" b="1" spc="-150">
                <a:solidFill>
                  <a:srgbClr val="FF0000"/>
                </a:solidFill>
                <a:effectLst>
                  <a:outerShdw blurRad="38100" dist="38100" dir="2700000" algn="tl">
                    <a:srgbClr val="000000">
                      <a:alpha val="43137"/>
                    </a:srgbClr>
                  </a:outerShdw>
                </a:effectLst>
                <a:latin typeface="Rastanty Cortez" panose="020F0502020204030204" pitchFamily="2" charset="0"/>
              </a:rPr>
              <a:t>New Pathway Structure</a:t>
            </a:r>
          </a:p>
        </p:txBody>
      </p:sp>
      <p:pic>
        <p:nvPicPr>
          <p:cNvPr id="3" name="Picture 2">
            <a:extLst>
              <a:ext uri="{FF2B5EF4-FFF2-40B4-BE49-F238E27FC236}">
                <a16:creationId xmlns:a16="http://schemas.microsoft.com/office/drawing/2014/main" id="{0D24962A-F74E-339F-51E4-5478DC78C5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6649" y="136000"/>
            <a:ext cx="1187133" cy="1187133"/>
          </a:xfrm>
          <a:prstGeom prst="rect">
            <a:avLst/>
          </a:prstGeom>
          <a:noFill/>
          <a:ln>
            <a:noFill/>
          </a:ln>
        </p:spPr>
      </p:pic>
      <p:grpSp>
        <p:nvGrpSpPr>
          <p:cNvPr id="6" name="Group 5">
            <a:extLst>
              <a:ext uri="{FF2B5EF4-FFF2-40B4-BE49-F238E27FC236}">
                <a16:creationId xmlns:a16="http://schemas.microsoft.com/office/drawing/2014/main" id="{82372B49-1E89-A045-3DE4-55C7D8E123CB}"/>
              </a:ext>
            </a:extLst>
          </p:cNvPr>
          <p:cNvGrpSpPr/>
          <p:nvPr/>
        </p:nvGrpSpPr>
        <p:grpSpPr>
          <a:xfrm>
            <a:off x="69710" y="1224812"/>
            <a:ext cx="1972469" cy="2077731"/>
            <a:chOff x="100019" y="1231999"/>
            <a:chExt cx="1972469" cy="2077731"/>
          </a:xfrm>
        </p:grpSpPr>
        <p:pic>
          <p:nvPicPr>
            <p:cNvPr id="13314" name="Picture 2" descr="Bowen, Karen">
              <a:extLst>
                <a:ext uri="{FF2B5EF4-FFF2-40B4-BE49-F238E27FC236}">
                  <a16:creationId xmlns:a16="http://schemas.microsoft.com/office/drawing/2014/main" id="{7DEE9A84-0BD1-EF08-C55C-32F52BA5A7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473" y="1231999"/>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BA9B0D6-6399-5611-B659-D38923DFB296}"/>
                </a:ext>
              </a:extLst>
            </p:cNvPr>
            <p:cNvSpPr txBox="1">
              <a:spLocks/>
            </p:cNvSpPr>
            <p:nvPr/>
          </p:nvSpPr>
          <p:spPr>
            <a:xfrm>
              <a:off x="100019" y="2557562"/>
              <a:ext cx="1972469" cy="75216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2400">
                  <a:latin typeface="+mj-lt"/>
                </a:rPr>
                <a:t>Dr. Karen Bowen, Dean</a:t>
              </a:r>
              <a:br>
                <a:rPr lang="en-US" sz="2400" b="0">
                  <a:latin typeface="+mj-lt"/>
                </a:rPr>
              </a:br>
              <a:r>
                <a:rPr lang="en-US" sz="2400" b="0">
                  <a:latin typeface="+mj-lt"/>
                </a:rPr>
                <a:t>School of Health Sciences &amp; Wellness</a:t>
              </a:r>
              <a:endParaRPr lang="en-US" sz="1800" b="0">
                <a:latin typeface="+mj-lt"/>
              </a:endParaRPr>
            </a:p>
          </p:txBody>
        </p:sp>
      </p:grpSp>
      <p:grpSp>
        <p:nvGrpSpPr>
          <p:cNvPr id="7" name="Group 6">
            <a:extLst>
              <a:ext uri="{FF2B5EF4-FFF2-40B4-BE49-F238E27FC236}">
                <a16:creationId xmlns:a16="http://schemas.microsoft.com/office/drawing/2014/main" id="{68574A08-BC22-A795-995C-1487B4A38228}"/>
              </a:ext>
            </a:extLst>
          </p:cNvPr>
          <p:cNvGrpSpPr/>
          <p:nvPr/>
        </p:nvGrpSpPr>
        <p:grpSpPr>
          <a:xfrm>
            <a:off x="1991887" y="1234849"/>
            <a:ext cx="2098869" cy="1979410"/>
            <a:chOff x="2589730" y="1224812"/>
            <a:chExt cx="2098869" cy="1979410"/>
          </a:xfrm>
        </p:grpSpPr>
        <p:pic>
          <p:nvPicPr>
            <p:cNvPr id="13316" name="Picture 4" descr="Wilson, Bryan">
              <a:extLst>
                <a:ext uri="{FF2B5EF4-FFF2-40B4-BE49-F238E27FC236}">
                  <a16:creationId xmlns:a16="http://schemas.microsoft.com/office/drawing/2014/main" id="{3029F389-6C75-C4F6-207F-D7EAF2301A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384" y="1224812"/>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917979C-AAEC-6CA2-E7BB-9A2261AF0ED4}"/>
                </a:ext>
              </a:extLst>
            </p:cNvPr>
            <p:cNvSpPr txBox="1">
              <a:spLocks/>
            </p:cNvSpPr>
            <p:nvPr/>
          </p:nvSpPr>
          <p:spPr>
            <a:xfrm>
              <a:off x="2589730" y="2452054"/>
              <a:ext cx="2098869" cy="7521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1400">
                  <a:latin typeface="+mj-lt"/>
                </a:rPr>
                <a:t>Bryan Wilson, Dean</a:t>
              </a:r>
              <a:br>
                <a:rPr lang="en-US" sz="1400" b="0">
                  <a:latin typeface="+mj-lt"/>
                </a:rPr>
              </a:br>
              <a:r>
                <a:rPr lang="en-US" sz="1400" b="0">
                  <a:latin typeface="+mj-lt"/>
                </a:rPr>
                <a:t>School of Arts &amp; Sciences</a:t>
              </a:r>
              <a:endParaRPr lang="en-US" sz="1100" b="0">
                <a:latin typeface="+mj-lt"/>
              </a:endParaRPr>
            </a:p>
          </p:txBody>
        </p:sp>
      </p:grpSp>
      <p:grpSp>
        <p:nvGrpSpPr>
          <p:cNvPr id="16" name="Group 15">
            <a:extLst>
              <a:ext uri="{FF2B5EF4-FFF2-40B4-BE49-F238E27FC236}">
                <a16:creationId xmlns:a16="http://schemas.microsoft.com/office/drawing/2014/main" id="{1152D63C-36A8-3106-7039-9CB4B16606A5}"/>
              </a:ext>
            </a:extLst>
          </p:cNvPr>
          <p:cNvGrpSpPr/>
          <p:nvPr/>
        </p:nvGrpSpPr>
        <p:grpSpPr>
          <a:xfrm>
            <a:off x="3925446" y="1224811"/>
            <a:ext cx="2098869" cy="1989448"/>
            <a:chOff x="3925446" y="1224811"/>
            <a:chExt cx="2098869" cy="1989448"/>
          </a:xfrm>
        </p:grpSpPr>
        <p:pic>
          <p:nvPicPr>
            <p:cNvPr id="13318" name="Picture 6" descr="Kilmurray, Kaycie">
              <a:extLst>
                <a:ext uri="{FF2B5EF4-FFF2-40B4-BE49-F238E27FC236}">
                  <a16:creationId xmlns:a16="http://schemas.microsoft.com/office/drawing/2014/main" id="{B4425A15-A5CC-B365-912F-20F487696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8253" y="1224811"/>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9B50D89E-7B8A-7A1E-BAC7-3C9CC079E6ED}"/>
                </a:ext>
              </a:extLst>
            </p:cNvPr>
            <p:cNvSpPr txBox="1">
              <a:spLocks/>
            </p:cNvSpPr>
            <p:nvPr/>
          </p:nvSpPr>
          <p:spPr>
            <a:xfrm>
              <a:off x="3925446" y="2462091"/>
              <a:ext cx="2098869" cy="7521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1400">
                  <a:latin typeface="+mj-lt"/>
                </a:rPr>
                <a:t>Kaycie Kilmurray</a:t>
              </a:r>
              <a:br>
                <a:rPr lang="en-US" sz="1400" b="0">
                  <a:latin typeface="+mj-lt"/>
                </a:rPr>
              </a:br>
              <a:r>
                <a:rPr lang="en-US" sz="1400" b="0">
                  <a:latin typeface="+mj-lt"/>
                </a:rPr>
                <a:t>Manager, Student Success</a:t>
              </a:r>
              <a:endParaRPr lang="en-US" sz="1100" b="0">
                <a:latin typeface="+mj-lt"/>
              </a:endParaRPr>
            </a:p>
          </p:txBody>
        </p:sp>
      </p:grpSp>
      <p:pic>
        <p:nvPicPr>
          <p:cNvPr id="13320" name="Picture 8" descr="Ralls, Ashleigh">
            <a:extLst>
              <a:ext uri="{FF2B5EF4-FFF2-40B4-BE49-F238E27FC236}">
                <a16:creationId xmlns:a16="http://schemas.microsoft.com/office/drawing/2014/main" id="{70138014-5DC6-7A22-072F-B3FC929931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817" y="3639187"/>
            <a:ext cx="1080297" cy="1080297"/>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Burge, Angela">
            <a:extLst>
              <a:ext uri="{FF2B5EF4-FFF2-40B4-BE49-F238E27FC236}">
                <a16:creationId xmlns:a16="http://schemas.microsoft.com/office/drawing/2014/main" id="{A85E840F-02D5-CB67-56A6-AE5B131046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8727" y="3639187"/>
            <a:ext cx="1080296" cy="1080296"/>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Barker, Alex">
            <a:extLst>
              <a:ext uri="{FF2B5EF4-FFF2-40B4-BE49-F238E27FC236}">
                <a16:creationId xmlns:a16="http://schemas.microsoft.com/office/drawing/2014/main" id="{28D77F45-CD49-33FB-48B1-0BBB3F6C28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8253" y="3649222"/>
            <a:ext cx="1080297" cy="1080297"/>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Braunschweig, Amber">
            <a:extLst>
              <a:ext uri="{FF2B5EF4-FFF2-40B4-BE49-F238E27FC236}">
                <a16:creationId xmlns:a16="http://schemas.microsoft.com/office/drawing/2014/main" id="{07EF420D-5642-6C46-A294-FC69A25DC3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44514" y="5144411"/>
            <a:ext cx="1080296" cy="1087221"/>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Wade, Adrienne">
            <a:extLst>
              <a:ext uri="{FF2B5EF4-FFF2-40B4-BE49-F238E27FC236}">
                <a16:creationId xmlns:a16="http://schemas.microsoft.com/office/drawing/2014/main" id="{05D20D47-ED48-23B9-C067-E78F2157E3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0797" y="5133162"/>
            <a:ext cx="1080296" cy="1080296"/>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Larsen, Brendon">
            <a:extLst>
              <a:ext uri="{FF2B5EF4-FFF2-40B4-BE49-F238E27FC236}">
                <a16:creationId xmlns:a16="http://schemas.microsoft.com/office/drawing/2014/main" id="{08D1888F-90CB-AD26-D250-EA41D5B4F3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90181" y="5147873"/>
            <a:ext cx="1080296" cy="1080296"/>
          </a:xfrm>
          <a:prstGeom prst="rect">
            <a:avLst/>
          </a:prstGeom>
          <a:noFill/>
          <a:extLst>
            <a:ext uri="{909E8E84-426E-40DD-AFC4-6F175D3DCCD1}">
              <a14:hiddenFill xmlns:a14="http://schemas.microsoft.com/office/drawing/2010/main">
                <a:solidFill>
                  <a:srgbClr val="FFFFFF"/>
                </a:solidFill>
              </a14:hiddenFill>
            </a:ext>
          </a:extLst>
        </p:spPr>
      </p:pic>
      <p:pic>
        <p:nvPicPr>
          <p:cNvPr id="13336" name="Picture 24" descr="Opp, Danielle">
            <a:extLst>
              <a:ext uri="{FF2B5EF4-FFF2-40B4-BE49-F238E27FC236}">
                <a16:creationId xmlns:a16="http://schemas.microsoft.com/office/drawing/2014/main" id="{2710004E-200B-A989-8A96-DA4375ADA6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85331" y="3649223"/>
            <a:ext cx="1080296" cy="108029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8FD48F1A-7BF9-B605-0967-DAA073DC8697}"/>
              </a:ext>
            </a:extLst>
          </p:cNvPr>
          <p:cNvSpPr txBox="1">
            <a:spLocks/>
          </p:cNvSpPr>
          <p:nvPr/>
        </p:nvSpPr>
        <p:spPr>
          <a:xfrm>
            <a:off x="383465" y="4719483"/>
            <a:ext cx="1268307" cy="3249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1200" b="0">
                <a:latin typeface="+mj-lt"/>
              </a:rPr>
              <a:t>Ashleigh Ralls</a:t>
            </a:r>
            <a:endParaRPr lang="en-US" sz="1000" b="0">
              <a:latin typeface="+mj-lt"/>
            </a:endParaRPr>
          </a:p>
        </p:txBody>
      </p:sp>
      <p:sp>
        <p:nvSpPr>
          <p:cNvPr id="18" name="Title 1">
            <a:extLst>
              <a:ext uri="{FF2B5EF4-FFF2-40B4-BE49-F238E27FC236}">
                <a16:creationId xmlns:a16="http://schemas.microsoft.com/office/drawing/2014/main" id="{2209C2E8-3848-0F6F-B026-F622E12CDCB4}"/>
              </a:ext>
            </a:extLst>
          </p:cNvPr>
          <p:cNvSpPr txBox="1">
            <a:spLocks/>
          </p:cNvSpPr>
          <p:nvPr/>
        </p:nvSpPr>
        <p:spPr>
          <a:xfrm>
            <a:off x="1620063" y="4731159"/>
            <a:ext cx="1268307" cy="3249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1200" b="0">
                <a:latin typeface="+mj-lt"/>
              </a:rPr>
              <a:t>Angela Burge</a:t>
            </a:r>
            <a:endParaRPr lang="en-US" sz="1000" b="0">
              <a:latin typeface="+mj-lt"/>
            </a:endParaRPr>
          </a:p>
        </p:txBody>
      </p:sp>
      <p:sp>
        <p:nvSpPr>
          <p:cNvPr id="19" name="Title 1">
            <a:extLst>
              <a:ext uri="{FF2B5EF4-FFF2-40B4-BE49-F238E27FC236}">
                <a16:creationId xmlns:a16="http://schemas.microsoft.com/office/drawing/2014/main" id="{A26C7A7D-83F5-8DED-5879-E604468C22B1}"/>
              </a:ext>
            </a:extLst>
          </p:cNvPr>
          <p:cNvSpPr txBox="1">
            <a:spLocks/>
          </p:cNvSpPr>
          <p:nvPr/>
        </p:nvSpPr>
        <p:spPr>
          <a:xfrm>
            <a:off x="2891325" y="4731159"/>
            <a:ext cx="1268307" cy="3249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1200" b="0">
                <a:latin typeface="+mj-lt"/>
              </a:rPr>
              <a:t>Danielle Opp</a:t>
            </a:r>
            <a:endParaRPr lang="en-US" sz="1000" b="0">
              <a:latin typeface="+mj-lt"/>
            </a:endParaRPr>
          </a:p>
        </p:txBody>
      </p:sp>
      <p:sp>
        <p:nvSpPr>
          <p:cNvPr id="20" name="Title 1">
            <a:extLst>
              <a:ext uri="{FF2B5EF4-FFF2-40B4-BE49-F238E27FC236}">
                <a16:creationId xmlns:a16="http://schemas.microsoft.com/office/drawing/2014/main" id="{7FF19882-731B-0C58-B28F-9D139AE177D1}"/>
              </a:ext>
            </a:extLst>
          </p:cNvPr>
          <p:cNvSpPr txBox="1">
            <a:spLocks/>
          </p:cNvSpPr>
          <p:nvPr/>
        </p:nvSpPr>
        <p:spPr>
          <a:xfrm>
            <a:off x="4214247" y="4731159"/>
            <a:ext cx="1268307" cy="3249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1200" b="0">
                <a:latin typeface="+mj-lt"/>
              </a:rPr>
              <a:t>Alexa Barker</a:t>
            </a:r>
            <a:endParaRPr lang="en-US" sz="1000" b="0">
              <a:latin typeface="+mj-lt"/>
            </a:endParaRPr>
          </a:p>
        </p:txBody>
      </p:sp>
      <p:sp>
        <p:nvSpPr>
          <p:cNvPr id="21" name="Title 1">
            <a:extLst>
              <a:ext uri="{FF2B5EF4-FFF2-40B4-BE49-F238E27FC236}">
                <a16:creationId xmlns:a16="http://schemas.microsoft.com/office/drawing/2014/main" id="{C40C2564-6FA4-75A6-7164-4D1BB53BBE9D}"/>
              </a:ext>
            </a:extLst>
          </p:cNvPr>
          <p:cNvSpPr txBox="1">
            <a:spLocks/>
          </p:cNvSpPr>
          <p:nvPr/>
        </p:nvSpPr>
        <p:spPr>
          <a:xfrm>
            <a:off x="1196791" y="6181373"/>
            <a:ext cx="1268307" cy="3249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1200" b="0">
                <a:latin typeface="+mj-lt"/>
              </a:rPr>
              <a:t>Adrienne Wade</a:t>
            </a:r>
            <a:endParaRPr lang="en-US" sz="1000" b="0">
              <a:latin typeface="+mj-lt"/>
            </a:endParaRPr>
          </a:p>
        </p:txBody>
      </p:sp>
      <p:sp>
        <p:nvSpPr>
          <p:cNvPr id="22" name="Title 1">
            <a:extLst>
              <a:ext uri="{FF2B5EF4-FFF2-40B4-BE49-F238E27FC236}">
                <a16:creationId xmlns:a16="http://schemas.microsoft.com/office/drawing/2014/main" id="{76DC7EC8-887F-0067-681A-3FFA6BEBD2F1}"/>
              </a:ext>
            </a:extLst>
          </p:cNvPr>
          <p:cNvSpPr txBox="1">
            <a:spLocks/>
          </p:cNvSpPr>
          <p:nvPr/>
        </p:nvSpPr>
        <p:spPr>
          <a:xfrm>
            <a:off x="2593486" y="6228169"/>
            <a:ext cx="1268307" cy="32496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1200" b="0">
                <a:latin typeface="+mj-lt"/>
              </a:rPr>
              <a:t>Amber Braunschweig</a:t>
            </a:r>
            <a:endParaRPr lang="en-US" sz="1000" b="0">
              <a:latin typeface="+mj-lt"/>
            </a:endParaRPr>
          </a:p>
        </p:txBody>
      </p:sp>
      <p:sp>
        <p:nvSpPr>
          <p:cNvPr id="25" name="Title 1">
            <a:extLst>
              <a:ext uri="{FF2B5EF4-FFF2-40B4-BE49-F238E27FC236}">
                <a16:creationId xmlns:a16="http://schemas.microsoft.com/office/drawing/2014/main" id="{75F6C628-55A1-B2FE-5320-78D28C6D9FEF}"/>
              </a:ext>
            </a:extLst>
          </p:cNvPr>
          <p:cNvSpPr txBox="1">
            <a:spLocks/>
          </p:cNvSpPr>
          <p:nvPr/>
        </p:nvSpPr>
        <p:spPr>
          <a:xfrm>
            <a:off x="3942790" y="6213458"/>
            <a:ext cx="1268307" cy="3249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1200" b="0">
                <a:latin typeface="+mj-lt"/>
              </a:rPr>
              <a:t>Brendon Larsen</a:t>
            </a:r>
            <a:endParaRPr lang="en-US" sz="1000" b="0">
              <a:latin typeface="+mj-lt"/>
            </a:endParaRPr>
          </a:p>
        </p:txBody>
      </p:sp>
      <p:pic>
        <p:nvPicPr>
          <p:cNvPr id="13338" name="Picture 26" descr="Jones, Larry">
            <a:extLst>
              <a:ext uri="{FF2B5EF4-FFF2-40B4-BE49-F238E27FC236}">
                <a16:creationId xmlns:a16="http://schemas.microsoft.com/office/drawing/2014/main" id="{DFEFBD3E-FE87-6924-2D8C-F6FC3E42FC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8084" y="5149983"/>
            <a:ext cx="1063475" cy="1063475"/>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8D5F5D57-D17F-34B5-187D-EFA2538F3F9E}"/>
              </a:ext>
            </a:extLst>
          </p:cNvPr>
          <p:cNvSpPr txBox="1">
            <a:spLocks/>
          </p:cNvSpPr>
          <p:nvPr/>
        </p:nvSpPr>
        <p:spPr>
          <a:xfrm>
            <a:off x="5230762" y="6228169"/>
            <a:ext cx="1268307" cy="3249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1200" b="0">
                <a:latin typeface="+mj-lt"/>
              </a:rPr>
              <a:t>Larry Jones</a:t>
            </a:r>
            <a:endParaRPr lang="en-US" sz="1000" b="0">
              <a:latin typeface="+mj-lt"/>
            </a:endParaRPr>
          </a:p>
        </p:txBody>
      </p:sp>
    </p:spTree>
    <p:extLst>
      <p:ext uri="{BB962C8B-B14F-4D97-AF65-F5344CB8AC3E}">
        <p14:creationId xmlns:p14="http://schemas.microsoft.com/office/powerpoint/2010/main" val="127352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320"/>
                                        </p:tgtEl>
                                        <p:attrNameLst>
                                          <p:attrName>style.visibility</p:attrName>
                                        </p:attrNameLst>
                                      </p:cBhvr>
                                      <p:to>
                                        <p:strVal val="visible"/>
                                      </p:to>
                                    </p:set>
                                    <p:animEffect transition="in" filter="fade">
                                      <p:cBhvr>
                                        <p:cTn id="18" dur="500"/>
                                        <p:tgtEl>
                                          <p:spTgt spid="13320"/>
                                        </p:tgtEl>
                                      </p:cBhvr>
                                    </p:animEffect>
                                  </p:childTnLst>
                                </p:cTn>
                              </p:par>
                              <p:par>
                                <p:cTn id="19" presetID="10" presetClass="entr" presetSubtype="0" fill="hold" nodeType="withEffect">
                                  <p:stCondLst>
                                    <p:cond delay="0"/>
                                  </p:stCondLst>
                                  <p:childTnLst>
                                    <p:set>
                                      <p:cBhvr>
                                        <p:cTn id="20" dur="1" fill="hold">
                                          <p:stCondLst>
                                            <p:cond delay="0"/>
                                          </p:stCondLst>
                                        </p:cTn>
                                        <p:tgtEl>
                                          <p:spTgt spid="13322"/>
                                        </p:tgtEl>
                                        <p:attrNameLst>
                                          <p:attrName>style.visibility</p:attrName>
                                        </p:attrNameLst>
                                      </p:cBhvr>
                                      <p:to>
                                        <p:strVal val="visible"/>
                                      </p:to>
                                    </p:set>
                                    <p:animEffect transition="in" filter="fade">
                                      <p:cBhvr>
                                        <p:cTn id="21" dur="500"/>
                                        <p:tgtEl>
                                          <p:spTgt spid="13322"/>
                                        </p:tgtEl>
                                      </p:cBhvr>
                                    </p:animEffect>
                                  </p:childTnLst>
                                </p:cTn>
                              </p:par>
                              <p:par>
                                <p:cTn id="22" presetID="10" presetClass="entr" presetSubtype="0" fill="hold" nodeType="withEffect">
                                  <p:stCondLst>
                                    <p:cond delay="0"/>
                                  </p:stCondLst>
                                  <p:childTnLst>
                                    <p:set>
                                      <p:cBhvr>
                                        <p:cTn id="23" dur="1" fill="hold">
                                          <p:stCondLst>
                                            <p:cond delay="0"/>
                                          </p:stCondLst>
                                        </p:cTn>
                                        <p:tgtEl>
                                          <p:spTgt spid="13326"/>
                                        </p:tgtEl>
                                        <p:attrNameLst>
                                          <p:attrName>style.visibility</p:attrName>
                                        </p:attrNameLst>
                                      </p:cBhvr>
                                      <p:to>
                                        <p:strVal val="visible"/>
                                      </p:to>
                                    </p:set>
                                    <p:animEffect transition="in" filter="fade">
                                      <p:cBhvr>
                                        <p:cTn id="24" dur="500"/>
                                        <p:tgtEl>
                                          <p:spTgt spid="13326"/>
                                        </p:tgtEl>
                                      </p:cBhvr>
                                    </p:animEffect>
                                  </p:childTnLst>
                                </p:cTn>
                              </p:par>
                              <p:par>
                                <p:cTn id="25" presetID="10" presetClass="entr" presetSubtype="0" fill="hold" nodeType="withEffect">
                                  <p:stCondLst>
                                    <p:cond delay="0"/>
                                  </p:stCondLst>
                                  <p:childTnLst>
                                    <p:set>
                                      <p:cBhvr>
                                        <p:cTn id="26" dur="1" fill="hold">
                                          <p:stCondLst>
                                            <p:cond delay="0"/>
                                          </p:stCondLst>
                                        </p:cTn>
                                        <p:tgtEl>
                                          <p:spTgt spid="13328"/>
                                        </p:tgtEl>
                                        <p:attrNameLst>
                                          <p:attrName>style.visibility</p:attrName>
                                        </p:attrNameLst>
                                      </p:cBhvr>
                                      <p:to>
                                        <p:strVal val="visible"/>
                                      </p:to>
                                    </p:set>
                                    <p:animEffect transition="in" filter="fade">
                                      <p:cBhvr>
                                        <p:cTn id="27" dur="500"/>
                                        <p:tgtEl>
                                          <p:spTgt spid="13328"/>
                                        </p:tgtEl>
                                      </p:cBhvr>
                                    </p:animEffect>
                                  </p:childTnLst>
                                </p:cTn>
                              </p:par>
                              <p:par>
                                <p:cTn id="28" presetID="10" presetClass="entr" presetSubtype="0" fill="hold" nodeType="withEffect">
                                  <p:stCondLst>
                                    <p:cond delay="0"/>
                                  </p:stCondLst>
                                  <p:childTnLst>
                                    <p:set>
                                      <p:cBhvr>
                                        <p:cTn id="29" dur="1" fill="hold">
                                          <p:stCondLst>
                                            <p:cond delay="0"/>
                                          </p:stCondLst>
                                        </p:cTn>
                                        <p:tgtEl>
                                          <p:spTgt spid="13330"/>
                                        </p:tgtEl>
                                        <p:attrNameLst>
                                          <p:attrName>style.visibility</p:attrName>
                                        </p:attrNameLst>
                                      </p:cBhvr>
                                      <p:to>
                                        <p:strVal val="visible"/>
                                      </p:to>
                                    </p:set>
                                    <p:animEffect transition="in" filter="fade">
                                      <p:cBhvr>
                                        <p:cTn id="30" dur="500"/>
                                        <p:tgtEl>
                                          <p:spTgt spid="13330"/>
                                        </p:tgtEl>
                                      </p:cBhvr>
                                    </p:animEffect>
                                  </p:childTnLst>
                                </p:cTn>
                              </p:par>
                              <p:par>
                                <p:cTn id="31" presetID="10" presetClass="entr" presetSubtype="0" fill="hold" nodeType="withEffect">
                                  <p:stCondLst>
                                    <p:cond delay="0"/>
                                  </p:stCondLst>
                                  <p:childTnLst>
                                    <p:set>
                                      <p:cBhvr>
                                        <p:cTn id="32" dur="1" fill="hold">
                                          <p:stCondLst>
                                            <p:cond delay="0"/>
                                          </p:stCondLst>
                                        </p:cTn>
                                        <p:tgtEl>
                                          <p:spTgt spid="13332"/>
                                        </p:tgtEl>
                                        <p:attrNameLst>
                                          <p:attrName>style.visibility</p:attrName>
                                        </p:attrNameLst>
                                      </p:cBhvr>
                                      <p:to>
                                        <p:strVal val="visible"/>
                                      </p:to>
                                    </p:set>
                                    <p:animEffect transition="in" filter="fade">
                                      <p:cBhvr>
                                        <p:cTn id="33" dur="500"/>
                                        <p:tgtEl>
                                          <p:spTgt spid="13332"/>
                                        </p:tgtEl>
                                      </p:cBhvr>
                                    </p:animEffect>
                                  </p:childTnLst>
                                </p:cTn>
                              </p:par>
                              <p:par>
                                <p:cTn id="34" presetID="10" presetClass="entr" presetSubtype="0" fill="hold" nodeType="withEffect">
                                  <p:stCondLst>
                                    <p:cond delay="0"/>
                                  </p:stCondLst>
                                  <p:childTnLst>
                                    <p:set>
                                      <p:cBhvr>
                                        <p:cTn id="35" dur="1" fill="hold">
                                          <p:stCondLst>
                                            <p:cond delay="0"/>
                                          </p:stCondLst>
                                        </p:cTn>
                                        <p:tgtEl>
                                          <p:spTgt spid="13336"/>
                                        </p:tgtEl>
                                        <p:attrNameLst>
                                          <p:attrName>style.visibility</p:attrName>
                                        </p:attrNameLst>
                                      </p:cBhvr>
                                      <p:to>
                                        <p:strVal val="visible"/>
                                      </p:to>
                                    </p:set>
                                    <p:animEffect transition="in" filter="fade">
                                      <p:cBhvr>
                                        <p:cTn id="36" dur="500"/>
                                        <p:tgtEl>
                                          <p:spTgt spid="133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nodeType="withEffect">
                                  <p:stCondLst>
                                    <p:cond delay="0"/>
                                  </p:stCondLst>
                                  <p:childTnLst>
                                    <p:set>
                                      <p:cBhvr>
                                        <p:cTn id="62" dur="1" fill="hold">
                                          <p:stCondLst>
                                            <p:cond delay="0"/>
                                          </p:stCondLst>
                                        </p:cTn>
                                        <p:tgtEl>
                                          <p:spTgt spid="13338"/>
                                        </p:tgtEl>
                                        <p:attrNameLst>
                                          <p:attrName>style.visibility</p:attrName>
                                        </p:attrNameLst>
                                      </p:cBhvr>
                                      <p:to>
                                        <p:strVal val="visible"/>
                                      </p:to>
                                    </p:set>
                                    <p:animEffect transition="in" filter="fade">
                                      <p:cBhvr>
                                        <p:cTn id="63" dur="500"/>
                                        <p:tgtEl>
                                          <p:spTgt spid="13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9EC52-6269-FBBF-C72E-281D5AD3E332}"/>
              </a:ext>
            </a:extLst>
          </p:cNvPr>
          <p:cNvSpPr>
            <a:spLocks noGrp="1"/>
          </p:cNvSpPr>
          <p:nvPr>
            <p:ph type="title"/>
          </p:nvPr>
        </p:nvSpPr>
        <p:spPr/>
        <p:txBody>
          <a:bodyPr/>
          <a:lstStyle/>
          <a:p>
            <a:r>
              <a:rPr lang="en-US"/>
              <a:t>Fall Enrollment Trends</a:t>
            </a:r>
          </a:p>
        </p:txBody>
      </p:sp>
      <p:graphicFrame>
        <p:nvGraphicFramePr>
          <p:cNvPr id="4" name="Chart 3">
            <a:extLst>
              <a:ext uri="{FF2B5EF4-FFF2-40B4-BE49-F238E27FC236}">
                <a16:creationId xmlns:a16="http://schemas.microsoft.com/office/drawing/2014/main" id="{7A63F55D-8C8C-4C7A-AD87-85056BAC40B1}"/>
              </a:ext>
            </a:extLst>
          </p:cNvPr>
          <p:cNvGraphicFramePr>
            <a:graphicFrameLocks/>
          </p:cNvGraphicFramePr>
          <p:nvPr>
            <p:extLst>
              <p:ext uri="{D42A27DB-BD31-4B8C-83A1-F6EECF244321}">
                <p14:modId xmlns:p14="http://schemas.microsoft.com/office/powerpoint/2010/main" val="3883445188"/>
              </p:ext>
            </p:extLst>
          </p:nvPr>
        </p:nvGraphicFramePr>
        <p:xfrm>
          <a:off x="951245" y="1555029"/>
          <a:ext cx="10289509" cy="443619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4C94451C-2D6A-6063-B39B-D28B0F07BD83}"/>
              </a:ext>
            </a:extLst>
          </p:cNvPr>
          <p:cNvSpPr txBox="1"/>
          <p:nvPr/>
        </p:nvSpPr>
        <p:spPr>
          <a:xfrm>
            <a:off x="6524625" y="6178102"/>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spTree>
    <p:extLst>
      <p:ext uri="{BB962C8B-B14F-4D97-AF65-F5344CB8AC3E}">
        <p14:creationId xmlns:p14="http://schemas.microsoft.com/office/powerpoint/2010/main" val="2943159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C0F4D-9437-3960-8DF3-BAC7D890627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FB49AB3-9992-860C-D11D-7543A1F82717}"/>
              </a:ext>
            </a:extLst>
          </p:cNvPr>
          <p:cNvSpPr txBox="1"/>
          <p:nvPr/>
        </p:nvSpPr>
        <p:spPr>
          <a:xfrm>
            <a:off x="6524625" y="6178102"/>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graphicFrame>
        <p:nvGraphicFramePr>
          <p:cNvPr id="3" name="Chart 2">
            <a:extLst>
              <a:ext uri="{FF2B5EF4-FFF2-40B4-BE49-F238E27FC236}">
                <a16:creationId xmlns:a16="http://schemas.microsoft.com/office/drawing/2014/main" id="{ECEA3214-9735-4F6D-9F1A-51B8B5235A36}"/>
              </a:ext>
            </a:extLst>
          </p:cNvPr>
          <p:cNvGraphicFramePr>
            <a:graphicFrameLocks/>
          </p:cNvGraphicFramePr>
          <p:nvPr>
            <p:extLst>
              <p:ext uri="{D42A27DB-BD31-4B8C-83A1-F6EECF244321}">
                <p14:modId xmlns:p14="http://schemas.microsoft.com/office/powerpoint/2010/main" val="4026250517"/>
              </p:ext>
            </p:extLst>
          </p:nvPr>
        </p:nvGraphicFramePr>
        <p:xfrm>
          <a:off x="1166018" y="330994"/>
          <a:ext cx="9859963" cy="2890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E6C8AE3D-B895-47EB-BF18-A3753474BB77}"/>
              </a:ext>
            </a:extLst>
          </p:cNvPr>
          <p:cNvGraphicFramePr>
            <a:graphicFrameLocks/>
          </p:cNvGraphicFramePr>
          <p:nvPr>
            <p:extLst>
              <p:ext uri="{D42A27DB-BD31-4B8C-83A1-F6EECF244321}">
                <p14:modId xmlns:p14="http://schemas.microsoft.com/office/powerpoint/2010/main" val="92445949"/>
              </p:ext>
            </p:extLst>
          </p:nvPr>
        </p:nvGraphicFramePr>
        <p:xfrm>
          <a:off x="1166016" y="3221830"/>
          <a:ext cx="9859965" cy="29562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7375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1549-DA51-9EB6-D72E-B5E573E7454D}"/>
              </a:ext>
            </a:extLst>
          </p:cNvPr>
          <p:cNvSpPr>
            <a:spLocks noGrp="1"/>
          </p:cNvSpPr>
          <p:nvPr>
            <p:ph type="title"/>
          </p:nvPr>
        </p:nvSpPr>
        <p:spPr/>
        <p:txBody>
          <a:bodyPr/>
          <a:lstStyle/>
          <a:p>
            <a:r>
              <a:rPr lang="en-US"/>
              <a:t>Newest Golden Eagles</a:t>
            </a:r>
          </a:p>
        </p:txBody>
      </p:sp>
      <p:pic>
        <p:nvPicPr>
          <p:cNvPr id="5" name="Content Placeholder 4" descr="A baby with a red bow on her head&#10;&#10;AI-generated content may be incorrect.">
            <a:extLst>
              <a:ext uri="{FF2B5EF4-FFF2-40B4-BE49-F238E27FC236}">
                <a16:creationId xmlns:a16="http://schemas.microsoft.com/office/drawing/2014/main" id="{BD62D58F-3530-3B36-A7E9-92FF2C6D90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6452" y="1787352"/>
            <a:ext cx="2436950" cy="3249268"/>
          </a:xfrm>
        </p:spPr>
      </p:pic>
      <p:pic>
        <p:nvPicPr>
          <p:cNvPr id="7" name="Picture 6" descr="A baby lying on a blanket&#10;&#10;AI-generated content may be incorrect.">
            <a:extLst>
              <a:ext uri="{FF2B5EF4-FFF2-40B4-BE49-F238E27FC236}">
                <a16:creationId xmlns:a16="http://schemas.microsoft.com/office/drawing/2014/main" id="{84A0BC4D-010E-F5B0-A948-4C6E5F79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89737" y="3262140"/>
            <a:ext cx="2853813" cy="2140360"/>
          </a:xfrm>
          <a:prstGeom prst="rect">
            <a:avLst/>
          </a:prstGeom>
        </p:spPr>
      </p:pic>
      <p:pic>
        <p:nvPicPr>
          <p:cNvPr id="9" name="Picture 8" descr="A baby sleeping in a pillow&#10;&#10;AI-generated content may be incorrect.">
            <a:extLst>
              <a:ext uri="{FF2B5EF4-FFF2-40B4-BE49-F238E27FC236}">
                <a16:creationId xmlns:a16="http://schemas.microsoft.com/office/drawing/2014/main" id="{F6E72AF0-51DF-17AC-20AB-48290CA06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817" y="1787352"/>
            <a:ext cx="2095514" cy="3037445"/>
          </a:xfrm>
          <a:prstGeom prst="rect">
            <a:avLst/>
          </a:prstGeom>
        </p:spPr>
      </p:pic>
      <p:sp>
        <p:nvSpPr>
          <p:cNvPr id="10" name="TextBox 9">
            <a:extLst>
              <a:ext uri="{FF2B5EF4-FFF2-40B4-BE49-F238E27FC236}">
                <a16:creationId xmlns:a16="http://schemas.microsoft.com/office/drawing/2014/main" id="{ED8658E8-B5AD-1D4A-CD7F-B7F7C83022AD}"/>
              </a:ext>
            </a:extLst>
          </p:cNvPr>
          <p:cNvSpPr txBox="1"/>
          <p:nvPr/>
        </p:nvSpPr>
        <p:spPr>
          <a:xfrm>
            <a:off x="7618123" y="1690688"/>
            <a:ext cx="3716012" cy="1015663"/>
          </a:xfrm>
          <a:prstGeom prst="rect">
            <a:avLst/>
          </a:prstGeom>
          <a:noFill/>
        </p:spPr>
        <p:txBody>
          <a:bodyPr wrap="square" rtlCol="0">
            <a:spAutoFit/>
          </a:bodyPr>
          <a:lstStyle/>
          <a:p>
            <a:r>
              <a:rPr lang="en-US" sz="2000" b="1"/>
              <a:t>Piper Mae Temte </a:t>
            </a:r>
          </a:p>
          <a:p>
            <a:r>
              <a:rPr lang="en-US" sz="2000" b="1"/>
              <a:t>July 22, 2025</a:t>
            </a:r>
          </a:p>
          <a:p>
            <a:r>
              <a:rPr lang="en-US"/>
              <a:t>Parents: Alexa and Ian Temte</a:t>
            </a:r>
          </a:p>
        </p:txBody>
      </p:sp>
      <p:sp>
        <p:nvSpPr>
          <p:cNvPr id="11" name="TextBox 10">
            <a:extLst>
              <a:ext uri="{FF2B5EF4-FFF2-40B4-BE49-F238E27FC236}">
                <a16:creationId xmlns:a16="http://schemas.microsoft.com/office/drawing/2014/main" id="{8544D7D8-4CF4-068D-259E-BFA0297130AE}"/>
              </a:ext>
            </a:extLst>
          </p:cNvPr>
          <p:cNvSpPr txBox="1"/>
          <p:nvPr/>
        </p:nvSpPr>
        <p:spPr>
          <a:xfrm>
            <a:off x="1855103" y="5109291"/>
            <a:ext cx="2659648" cy="1261884"/>
          </a:xfrm>
          <a:prstGeom prst="rect">
            <a:avLst/>
          </a:prstGeom>
          <a:noFill/>
        </p:spPr>
        <p:txBody>
          <a:bodyPr wrap="square" rtlCol="0">
            <a:spAutoFit/>
          </a:bodyPr>
          <a:lstStyle/>
          <a:p>
            <a:r>
              <a:rPr lang="en-US" sz="2000" b="1"/>
              <a:t>Elliana James Ivanoff</a:t>
            </a:r>
          </a:p>
          <a:p>
            <a:r>
              <a:rPr lang="en-US" sz="2000" b="1"/>
              <a:t>November 7, 2024</a:t>
            </a:r>
          </a:p>
          <a:p>
            <a:r>
              <a:rPr lang="en-US"/>
              <a:t>Parents: Ariel and Lucas Ivanoff</a:t>
            </a:r>
          </a:p>
        </p:txBody>
      </p:sp>
    </p:spTree>
    <p:extLst>
      <p:ext uri="{BB962C8B-B14F-4D97-AF65-F5344CB8AC3E}">
        <p14:creationId xmlns:p14="http://schemas.microsoft.com/office/powerpoint/2010/main" val="2601933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94A27-73F4-4A23-2F48-3E7F7389BFFC}"/>
              </a:ext>
            </a:extLst>
          </p:cNvPr>
          <p:cNvSpPr>
            <a:spLocks noGrp="1"/>
          </p:cNvSpPr>
          <p:nvPr>
            <p:ph type="title"/>
          </p:nvPr>
        </p:nvSpPr>
        <p:spPr/>
        <p:txBody>
          <a:bodyPr/>
          <a:lstStyle/>
          <a:p>
            <a:r>
              <a:rPr lang="en-US"/>
              <a:t>Statewide Enrollment Comparisons</a:t>
            </a:r>
          </a:p>
        </p:txBody>
      </p:sp>
      <p:sp>
        <p:nvSpPr>
          <p:cNvPr id="4" name="TextBox 3">
            <a:extLst>
              <a:ext uri="{FF2B5EF4-FFF2-40B4-BE49-F238E27FC236}">
                <a16:creationId xmlns:a16="http://schemas.microsoft.com/office/drawing/2014/main" id="{7472FDD0-CB99-56B1-77EB-19D541135AF8}"/>
              </a:ext>
            </a:extLst>
          </p:cNvPr>
          <p:cNvSpPr txBox="1"/>
          <p:nvPr/>
        </p:nvSpPr>
        <p:spPr>
          <a:xfrm>
            <a:off x="4705350" y="6611779"/>
            <a:ext cx="7486650" cy="246221"/>
          </a:xfrm>
          <a:prstGeom prst="rect">
            <a:avLst/>
          </a:prstGeom>
          <a:noFill/>
        </p:spPr>
        <p:txBody>
          <a:bodyPr wrap="square" rtlCol="0">
            <a:spAutoFit/>
          </a:bodyPr>
          <a:lstStyle/>
          <a:p>
            <a:pPr algn="r"/>
            <a:r>
              <a:rPr lang="en-US" sz="1000" b="1">
                <a:latin typeface="+mj-lt"/>
              </a:rPr>
              <a:t>Source: </a:t>
            </a:r>
            <a:r>
              <a:rPr lang="en-US" sz="1000">
                <a:latin typeface="+mj-lt"/>
              </a:rPr>
              <a:t>Wyoming Community College Commission (WCCC) Daily Enrollment Dashboard available at </a:t>
            </a:r>
            <a:r>
              <a:rPr lang="en-US" sz="1000">
                <a:latin typeface="+mj-lt"/>
                <a:hlinkClick r:id="rId2"/>
              </a:rPr>
              <a:t>https://analytics.wy.edu/DailyEnrollment</a:t>
            </a:r>
            <a:r>
              <a:rPr lang="en-US" sz="1000">
                <a:latin typeface="+mj-lt"/>
              </a:rPr>
              <a:t> </a:t>
            </a:r>
          </a:p>
        </p:txBody>
      </p:sp>
      <p:graphicFrame>
        <p:nvGraphicFramePr>
          <p:cNvPr id="6" name="Chart 5">
            <a:extLst>
              <a:ext uri="{FF2B5EF4-FFF2-40B4-BE49-F238E27FC236}">
                <a16:creationId xmlns:a16="http://schemas.microsoft.com/office/drawing/2014/main" id="{DE94468C-E1AB-3959-B7BE-6405204B2607}"/>
              </a:ext>
            </a:extLst>
          </p:cNvPr>
          <p:cNvGraphicFramePr>
            <a:graphicFrameLocks/>
          </p:cNvGraphicFramePr>
          <p:nvPr>
            <p:extLst>
              <p:ext uri="{D42A27DB-BD31-4B8C-83A1-F6EECF244321}">
                <p14:modId xmlns:p14="http://schemas.microsoft.com/office/powerpoint/2010/main" val="1721896052"/>
              </p:ext>
            </p:extLst>
          </p:nvPr>
        </p:nvGraphicFramePr>
        <p:xfrm>
          <a:off x="614362" y="1571626"/>
          <a:ext cx="9396413" cy="47339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62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121F-67EB-564B-4C4F-DDE32A200634}"/>
              </a:ext>
            </a:extLst>
          </p:cNvPr>
          <p:cNvSpPr>
            <a:spLocks noGrp="1"/>
          </p:cNvSpPr>
          <p:nvPr>
            <p:ph type="title"/>
          </p:nvPr>
        </p:nvSpPr>
        <p:spPr/>
        <p:txBody>
          <a:bodyPr/>
          <a:lstStyle/>
          <a:p>
            <a:r>
              <a:rPr lang="en-US"/>
              <a:t>Statewide Enrollment Comparisons</a:t>
            </a:r>
          </a:p>
        </p:txBody>
      </p:sp>
      <p:sp>
        <p:nvSpPr>
          <p:cNvPr id="4" name="TextBox 3">
            <a:extLst>
              <a:ext uri="{FF2B5EF4-FFF2-40B4-BE49-F238E27FC236}">
                <a16:creationId xmlns:a16="http://schemas.microsoft.com/office/drawing/2014/main" id="{A70AF17D-0D2B-DF66-3C42-E0877CB729E3}"/>
              </a:ext>
            </a:extLst>
          </p:cNvPr>
          <p:cNvSpPr txBox="1"/>
          <p:nvPr/>
        </p:nvSpPr>
        <p:spPr>
          <a:xfrm>
            <a:off x="4705350" y="6611779"/>
            <a:ext cx="7486650" cy="246221"/>
          </a:xfrm>
          <a:prstGeom prst="rect">
            <a:avLst/>
          </a:prstGeom>
          <a:noFill/>
        </p:spPr>
        <p:txBody>
          <a:bodyPr wrap="square" rtlCol="0">
            <a:spAutoFit/>
          </a:bodyPr>
          <a:lstStyle/>
          <a:p>
            <a:pPr algn="r"/>
            <a:r>
              <a:rPr lang="en-US" sz="1000" b="1">
                <a:latin typeface="+mj-lt"/>
              </a:rPr>
              <a:t>Source: </a:t>
            </a:r>
            <a:r>
              <a:rPr lang="en-US" sz="1000">
                <a:latin typeface="+mj-lt"/>
              </a:rPr>
              <a:t>WCCC Daily Enrollment Dashboard available at </a:t>
            </a:r>
            <a:r>
              <a:rPr lang="en-US" sz="1000">
                <a:latin typeface="+mj-lt"/>
                <a:hlinkClick r:id="rId2"/>
              </a:rPr>
              <a:t>https://analytics.wy.edu/DailyEnrollment</a:t>
            </a:r>
            <a:r>
              <a:rPr lang="en-US" sz="1000">
                <a:latin typeface="+mj-lt"/>
              </a:rPr>
              <a:t> </a:t>
            </a:r>
          </a:p>
        </p:txBody>
      </p:sp>
      <p:graphicFrame>
        <p:nvGraphicFramePr>
          <p:cNvPr id="5" name="Content Placeholder 4">
            <a:extLst>
              <a:ext uri="{FF2B5EF4-FFF2-40B4-BE49-F238E27FC236}">
                <a16:creationId xmlns:a16="http://schemas.microsoft.com/office/drawing/2014/main" id="{422EA9D0-0090-5379-E6C2-D6BA17EB514D}"/>
              </a:ext>
            </a:extLst>
          </p:cNvPr>
          <p:cNvGraphicFramePr>
            <a:graphicFrameLocks noGrp="1"/>
          </p:cNvGraphicFramePr>
          <p:nvPr>
            <p:ph idx="1"/>
            <p:extLst>
              <p:ext uri="{D42A27DB-BD31-4B8C-83A1-F6EECF244321}">
                <p14:modId xmlns:p14="http://schemas.microsoft.com/office/powerpoint/2010/main" val="1681860648"/>
              </p:ext>
            </p:extLst>
          </p:nvPr>
        </p:nvGraphicFramePr>
        <p:xfrm>
          <a:off x="487363" y="1428750"/>
          <a:ext cx="11028362" cy="4514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7540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A35747F-73A7-1F23-D11C-43FFA8C156E8}"/>
              </a:ext>
            </a:extLst>
          </p:cNvPr>
          <p:cNvSpPr>
            <a:spLocks noGrp="1"/>
          </p:cNvSpPr>
          <p:nvPr>
            <p:ph type="title"/>
          </p:nvPr>
        </p:nvSpPr>
        <p:spPr/>
        <p:txBody>
          <a:bodyPr/>
          <a:lstStyle/>
          <a:p>
            <a:r>
              <a:rPr lang="en-US"/>
              <a:t>High School Enrollments</a:t>
            </a:r>
          </a:p>
        </p:txBody>
      </p:sp>
      <p:graphicFrame>
        <p:nvGraphicFramePr>
          <p:cNvPr id="12" name="Chart 11">
            <a:extLst>
              <a:ext uri="{FF2B5EF4-FFF2-40B4-BE49-F238E27FC236}">
                <a16:creationId xmlns:a16="http://schemas.microsoft.com/office/drawing/2014/main" id="{F8A67A89-BF38-22BC-1876-DB939E07B93F}"/>
              </a:ext>
            </a:extLst>
          </p:cNvPr>
          <p:cNvGraphicFramePr>
            <a:graphicFrameLocks/>
          </p:cNvGraphicFramePr>
          <p:nvPr>
            <p:extLst>
              <p:ext uri="{D42A27DB-BD31-4B8C-83A1-F6EECF244321}">
                <p14:modId xmlns:p14="http://schemas.microsoft.com/office/powerpoint/2010/main" val="2168321560"/>
              </p:ext>
            </p:extLst>
          </p:nvPr>
        </p:nvGraphicFramePr>
        <p:xfrm>
          <a:off x="935702" y="1435510"/>
          <a:ext cx="9063703" cy="4768645"/>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FEE52A99-9F0D-BCC1-D644-8D65D2424A07}"/>
              </a:ext>
            </a:extLst>
          </p:cNvPr>
          <p:cNvSpPr txBox="1"/>
          <p:nvPr/>
        </p:nvSpPr>
        <p:spPr>
          <a:xfrm>
            <a:off x="6992938" y="6611779"/>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 Final Annual Enrollment Dashboard</a:t>
            </a:r>
          </a:p>
        </p:txBody>
      </p:sp>
    </p:spTree>
    <p:extLst>
      <p:ext uri="{BB962C8B-B14F-4D97-AF65-F5344CB8AC3E}">
        <p14:creationId xmlns:p14="http://schemas.microsoft.com/office/powerpoint/2010/main" val="65132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DB51B-8B6F-DE77-2C98-26549F2A68AE}"/>
              </a:ext>
            </a:extLst>
          </p:cNvPr>
          <p:cNvSpPr>
            <a:spLocks noGrp="1"/>
          </p:cNvSpPr>
          <p:nvPr>
            <p:ph type="title"/>
          </p:nvPr>
        </p:nvSpPr>
        <p:spPr>
          <a:xfrm>
            <a:off x="1780783" y="419967"/>
            <a:ext cx="9808703" cy="1325563"/>
          </a:xfrm>
        </p:spPr>
        <p:txBody>
          <a:bodyPr/>
          <a:lstStyle/>
          <a:p>
            <a:r>
              <a:rPr lang="en-US"/>
              <a:t>LCCC Accelerate</a:t>
            </a:r>
          </a:p>
        </p:txBody>
      </p:sp>
      <p:sp>
        <p:nvSpPr>
          <p:cNvPr id="3" name="Content Placeholder 2">
            <a:extLst>
              <a:ext uri="{FF2B5EF4-FFF2-40B4-BE49-F238E27FC236}">
                <a16:creationId xmlns:a16="http://schemas.microsoft.com/office/drawing/2014/main" id="{282495F8-08CE-9BF9-96FE-1A719EF55D9E}"/>
              </a:ext>
            </a:extLst>
          </p:cNvPr>
          <p:cNvSpPr>
            <a:spLocks noGrp="1"/>
          </p:cNvSpPr>
          <p:nvPr>
            <p:ph idx="1"/>
          </p:nvPr>
        </p:nvSpPr>
        <p:spPr>
          <a:xfrm>
            <a:off x="593649" y="1607837"/>
            <a:ext cx="10995837" cy="4830195"/>
          </a:xfrm>
        </p:spPr>
        <p:txBody>
          <a:bodyPr>
            <a:normAutofit fontScale="85000" lnSpcReduction="10000"/>
          </a:bodyPr>
          <a:lstStyle/>
          <a:p>
            <a:pPr>
              <a:lnSpc>
                <a:spcPct val="120000"/>
              </a:lnSpc>
              <a:spcBef>
                <a:spcPts val="0"/>
              </a:spcBef>
              <a:spcAft>
                <a:spcPts val="1800"/>
              </a:spcAft>
            </a:pPr>
            <a:r>
              <a:rPr lang="en-US" b="1"/>
              <a:t>“Proof of Concept” </a:t>
            </a:r>
          </a:p>
          <a:p>
            <a:pPr>
              <a:lnSpc>
                <a:spcPct val="120000"/>
              </a:lnSpc>
              <a:spcBef>
                <a:spcPts val="0"/>
              </a:spcBef>
              <a:spcAft>
                <a:spcPts val="1800"/>
              </a:spcAft>
            </a:pPr>
            <a:r>
              <a:rPr lang="en-US" b="1"/>
              <a:t>What if high school students:</a:t>
            </a:r>
          </a:p>
          <a:p>
            <a:pPr lvl="1">
              <a:lnSpc>
                <a:spcPct val="120000"/>
              </a:lnSpc>
              <a:spcBef>
                <a:spcPts val="0"/>
              </a:spcBef>
              <a:spcAft>
                <a:spcPts val="600"/>
              </a:spcAft>
            </a:pPr>
            <a:r>
              <a:rPr lang="en-US"/>
              <a:t>Participated in deep career exploration to help them pick a path that aligns with their post-high school goals ?</a:t>
            </a:r>
          </a:p>
          <a:p>
            <a:pPr lvl="1">
              <a:lnSpc>
                <a:spcPct val="120000"/>
              </a:lnSpc>
              <a:spcBef>
                <a:spcPts val="0"/>
              </a:spcBef>
              <a:spcAft>
                <a:spcPts val="600"/>
              </a:spcAft>
            </a:pPr>
            <a:r>
              <a:rPr lang="en-US"/>
              <a:t>Developed strategies for completion of both high school </a:t>
            </a:r>
            <a:r>
              <a:rPr lang="en-US" u="sng"/>
              <a:t>and</a:t>
            </a:r>
            <a:r>
              <a:rPr lang="en-US"/>
              <a:t> college courses ? </a:t>
            </a:r>
          </a:p>
          <a:p>
            <a:pPr lvl="1">
              <a:lnSpc>
                <a:spcPct val="120000"/>
              </a:lnSpc>
              <a:spcBef>
                <a:spcPts val="0"/>
              </a:spcBef>
              <a:spcAft>
                <a:spcPts val="600"/>
              </a:spcAft>
            </a:pPr>
            <a:r>
              <a:rPr lang="en-US"/>
              <a:t>Participated in co-coaching opportunities with both an LCCC Accelerate Coach and LCSD1 Counselor to develop an individualized student success plan ? </a:t>
            </a:r>
          </a:p>
          <a:p>
            <a:pPr lvl="1">
              <a:lnSpc>
                <a:spcPct val="120000"/>
              </a:lnSpc>
              <a:spcBef>
                <a:spcPts val="0"/>
              </a:spcBef>
              <a:spcAft>
                <a:spcPts val="600"/>
              </a:spcAft>
            </a:pPr>
            <a:r>
              <a:rPr lang="en-US"/>
              <a:t>Utilized an “</a:t>
            </a:r>
            <a:r>
              <a:rPr lang="en-US" i="1"/>
              <a:t>Accelerate</a:t>
            </a:r>
            <a:r>
              <a:rPr lang="en-US"/>
              <a:t> On-Ramp” to identify and enroll in Dual and Concurrent Enrollment opportunities that allow exploration with progress to a credential ?</a:t>
            </a:r>
          </a:p>
          <a:p>
            <a:pPr lvl="1">
              <a:lnSpc>
                <a:spcPct val="120000"/>
              </a:lnSpc>
              <a:spcBef>
                <a:spcPts val="0"/>
              </a:spcBef>
              <a:spcAft>
                <a:spcPts val="600"/>
              </a:spcAft>
            </a:pPr>
            <a:r>
              <a:rPr lang="en-US"/>
              <a:t>Received continued support (counseling, advising, etc.) to help them advance in their chosen pathway while in high school?</a:t>
            </a:r>
          </a:p>
          <a:p>
            <a:pPr>
              <a:lnSpc>
                <a:spcPct val="120000"/>
              </a:lnSpc>
              <a:spcBef>
                <a:spcPts val="0"/>
              </a:spcBef>
              <a:spcAft>
                <a:spcPts val="600"/>
              </a:spcAft>
            </a:pPr>
            <a:endParaRPr lang="en-US"/>
          </a:p>
        </p:txBody>
      </p:sp>
      <p:pic>
        <p:nvPicPr>
          <p:cNvPr id="1030" name="Picture 6" descr="Thunderbolt – Where News Hits Like Thunder">
            <a:extLst>
              <a:ext uri="{FF2B5EF4-FFF2-40B4-BE49-F238E27FC236}">
                <a16:creationId xmlns:a16="http://schemas.microsoft.com/office/drawing/2014/main" id="{722AB000-2F0D-D4CA-9132-A88FBBEA2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1527" y="967386"/>
            <a:ext cx="1758144" cy="1758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568D5D-90EA-B707-5920-D94191C272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577" y="378417"/>
            <a:ext cx="1187133" cy="1187133"/>
          </a:xfrm>
          <a:prstGeom prst="rect">
            <a:avLst/>
          </a:prstGeom>
          <a:noFill/>
          <a:ln>
            <a:noFill/>
          </a:ln>
        </p:spPr>
      </p:pic>
      <p:pic>
        <p:nvPicPr>
          <p:cNvPr id="1028" name="Picture 4" descr="Cheyenne Central - Team Home Cheyenne Central Indians Sports">
            <a:extLst>
              <a:ext uri="{FF2B5EF4-FFF2-40B4-BE49-F238E27FC236}">
                <a16:creationId xmlns:a16="http://schemas.microsoft.com/office/drawing/2014/main" id="{7B625482-1324-F8A5-C477-C1D39DBA8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2029" y="944142"/>
            <a:ext cx="1214950" cy="1804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outh High School Events and Tickets by GoFan">
            <a:extLst>
              <a:ext uri="{FF2B5EF4-FFF2-40B4-BE49-F238E27FC236}">
                <a16:creationId xmlns:a16="http://schemas.microsoft.com/office/drawing/2014/main" id="{AC69518D-EFB3-0C10-C76A-BBD886113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5505" y="971983"/>
            <a:ext cx="1343686" cy="1690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Triumph High School - Crunchbase Company Profile &amp; Funding">
            <a:extLst>
              <a:ext uri="{FF2B5EF4-FFF2-40B4-BE49-F238E27FC236}">
                <a16:creationId xmlns:a16="http://schemas.microsoft.com/office/drawing/2014/main" id="{0D7F1CFD-F40E-2593-463D-0D9F1A38D0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0430" y="954951"/>
            <a:ext cx="1595571" cy="159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03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yellow informational form&#10;&#10;AI-generated content may be incorrect.">
            <a:extLst>
              <a:ext uri="{FF2B5EF4-FFF2-40B4-BE49-F238E27FC236}">
                <a16:creationId xmlns:a16="http://schemas.microsoft.com/office/drawing/2014/main" id="{D2E4C511-27C7-EF0E-9A3A-5C07EDEACF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424020" y="728509"/>
            <a:ext cx="3767980" cy="5400982"/>
          </a:xfrm>
          <a:prstGeom prst="rect">
            <a:avLst/>
          </a:prstGeom>
        </p:spPr>
      </p:pic>
      <p:sp>
        <p:nvSpPr>
          <p:cNvPr id="5" name="Content Placeholder 4">
            <a:extLst>
              <a:ext uri="{FF2B5EF4-FFF2-40B4-BE49-F238E27FC236}">
                <a16:creationId xmlns:a16="http://schemas.microsoft.com/office/drawing/2014/main" id="{EAEF5F52-804F-6EE0-F455-08A43D8A8047}"/>
              </a:ext>
            </a:extLst>
          </p:cNvPr>
          <p:cNvSpPr>
            <a:spLocks noGrp="1"/>
          </p:cNvSpPr>
          <p:nvPr>
            <p:ph idx="1"/>
          </p:nvPr>
        </p:nvSpPr>
        <p:spPr>
          <a:xfrm>
            <a:off x="127818" y="275302"/>
            <a:ext cx="4807320" cy="6582697"/>
          </a:xfrm>
          <a:noFill/>
        </p:spPr>
        <p:txBody>
          <a:bodyPr>
            <a:normAutofit/>
          </a:bodyPr>
          <a:lstStyle/>
          <a:p>
            <a:pPr marL="0" indent="0">
              <a:buNone/>
            </a:pPr>
            <a:r>
              <a:rPr lang="en-US" b="1" i="1" dirty="0"/>
              <a:t>LCCC Accelerate</a:t>
            </a:r>
          </a:p>
          <a:p>
            <a:r>
              <a:rPr lang="en-US" sz="2000" dirty="0"/>
              <a:t>Sophomore Students </a:t>
            </a:r>
          </a:p>
          <a:p>
            <a:r>
              <a:rPr lang="en-US" sz="2000" dirty="0"/>
              <a:t>Priority for 1</a:t>
            </a:r>
            <a:r>
              <a:rPr lang="en-US" sz="2000" baseline="30000" dirty="0"/>
              <a:t>st</a:t>
            </a:r>
            <a:r>
              <a:rPr lang="en-US" sz="2000" dirty="0"/>
              <a:t>-Gen &amp; low-income </a:t>
            </a:r>
          </a:p>
          <a:p>
            <a:r>
              <a:rPr lang="en-US" sz="2000" dirty="0"/>
              <a:t>Attend 6 mandatory workshops to learn about career opportunities and college preparedness </a:t>
            </a:r>
          </a:p>
          <a:p>
            <a:r>
              <a:rPr lang="en-US" sz="2000" dirty="0"/>
              <a:t>Co-Coaching/Counseling to develop an individualized student success plan for junior and senior year and into freshman year of college</a:t>
            </a:r>
          </a:p>
          <a:p>
            <a:r>
              <a:rPr lang="en-US" sz="2000" dirty="0"/>
              <a:t>Take college courses in high school using an Accelerate “On-Ramp”</a:t>
            </a:r>
          </a:p>
          <a:p>
            <a:r>
              <a:rPr lang="en-US" sz="2000" dirty="0"/>
              <a:t>No course limits in HS and tuition-free first year at LCCC</a:t>
            </a:r>
          </a:p>
        </p:txBody>
      </p:sp>
      <p:pic>
        <p:nvPicPr>
          <p:cNvPr id="9" name="Picture 8" descr="A person working on a computer&#10;&#10;AI-generated content may be incorrect.">
            <a:extLst>
              <a:ext uri="{FF2B5EF4-FFF2-40B4-BE49-F238E27FC236}">
                <a16:creationId xmlns:a16="http://schemas.microsoft.com/office/drawing/2014/main" id="{EED290C6-A0D4-D13E-49FA-F3C7308EC0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981285" y="946174"/>
            <a:ext cx="3396588" cy="5183317"/>
          </a:xfrm>
          <a:prstGeom prst="rect">
            <a:avLst/>
          </a:prstGeom>
        </p:spPr>
      </p:pic>
      <p:pic>
        <p:nvPicPr>
          <p:cNvPr id="2" name="Picture 1">
            <a:extLst>
              <a:ext uri="{FF2B5EF4-FFF2-40B4-BE49-F238E27FC236}">
                <a16:creationId xmlns:a16="http://schemas.microsoft.com/office/drawing/2014/main" id="{5B7E24B6-1FC5-602C-340C-F8FD3E865D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4920" y="98324"/>
            <a:ext cx="946174" cy="946174"/>
          </a:xfrm>
          <a:prstGeom prst="rect">
            <a:avLst/>
          </a:prstGeom>
          <a:noFill/>
          <a:ln>
            <a:noFill/>
          </a:ln>
        </p:spPr>
      </p:pic>
    </p:spTree>
    <p:extLst>
      <p:ext uri="{BB962C8B-B14F-4D97-AF65-F5344CB8AC3E}">
        <p14:creationId xmlns:p14="http://schemas.microsoft.com/office/powerpoint/2010/main" val="609522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101999F6-D4AB-904A-8D4E-4CEFC1B4EA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31" b="21442"/>
          <a:stretch>
            <a:fillRect/>
          </a:stretch>
        </p:blipFill>
        <p:spPr bwMode="auto">
          <a:xfrm>
            <a:off x="7887738" y="776747"/>
            <a:ext cx="2690222" cy="8947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igh Holidays - Judaism Your Way">
            <a:extLst>
              <a:ext uri="{FF2B5EF4-FFF2-40B4-BE49-F238E27FC236}">
                <a16:creationId xmlns:a16="http://schemas.microsoft.com/office/drawing/2014/main" id="{7A0A04D8-5C28-3063-C8E3-620D19C20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10" y="3460019"/>
            <a:ext cx="2927188" cy="8947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John P. Ellbogen Foundation | Doing Good For Wyoming">
            <a:extLst>
              <a:ext uri="{FF2B5EF4-FFF2-40B4-BE49-F238E27FC236}">
                <a16:creationId xmlns:a16="http://schemas.microsoft.com/office/drawing/2014/main" id="{18E39380-FBE4-B831-ED9C-822DEA13ED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0510" y="2110767"/>
            <a:ext cx="2604677" cy="768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5652940-1B8B-E4E5-CCC6-2954D423485B}"/>
              </a:ext>
            </a:extLst>
          </p:cNvPr>
          <p:cNvSpPr>
            <a:spLocks noGrp="1"/>
          </p:cNvSpPr>
          <p:nvPr>
            <p:ph type="title"/>
          </p:nvPr>
        </p:nvSpPr>
        <p:spPr>
          <a:xfrm>
            <a:off x="1032824" y="4310118"/>
            <a:ext cx="1972469" cy="752168"/>
          </a:xfrm>
        </p:spPr>
        <p:txBody>
          <a:bodyPr vert="horz" lIns="91440" tIns="45720" rIns="91440" bIns="45720" rtlCol="0" anchor="ctr">
            <a:normAutofit fontScale="90000"/>
          </a:bodyPr>
          <a:lstStyle/>
          <a:p>
            <a:pPr algn="ctr"/>
            <a:r>
              <a:rPr lang="en-US" sz="2400" b="1" kern="1200">
                <a:solidFill>
                  <a:schemeClr val="tx1"/>
                </a:solidFill>
                <a:latin typeface="+mj-lt"/>
                <a:ea typeface="+mj-ea"/>
                <a:cs typeface="+mj-cs"/>
              </a:rPr>
              <a:t>Jill Stringer</a:t>
            </a:r>
            <a:br>
              <a:rPr lang="en-US" sz="2400" kern="1200">
                <a:solidFill>
                  <a:schemeClr val="tx1"/>
                </a:solidFill>
                <a:latin typeface="+mj-lt"/>
                <a:ea typeface="+mj-ea"/>
                <a:cs typeface="+mj-cs"/>
              </a:rPr>
            </a:br>
            <a:r>
              <a:rPr lang="en-US" sz="1800" b="0" kern="1200">
                <a:solidFill>
                  <a:schemeClr val="tx1"/>
                </a:solidFill>
                <a:latin typeface="+mj-lt"/>
                <a:ea typeface="+mj-ea"/>
                <a:cs typeface="+mj-cs"/>
              </a:rPr>
              <a:t>Mathematics Faculty</a:t>
            </a:r>
          </a:p>
        </p:txBody>
      </p:sp>
      <p:sp>
        <p:nvSpPr>
          <p:cNvPr id="7" name="Title 1">
            <a:extLst>
              <a:ext uri="{FF2B5EF4-FFF2-40B4-BE49-F238E27FC236}">
                <a16:creationId xmlns:a16="http://schemas.microsoft.com/office/drawing/2014/main" id="{E363D176-805E-1060-79EC-72CE79FA3CB7}"/>
              </a:ext>
            </a:extLst>
          </p:cNvPr>
          <p:cNvSpPr txBox="1">
            <a:spLocks/>
          </p:cNvSpPr>
          <p:nvPr/>
        </p:nvSpPr>
        <p:spPr>
          <a:xfrm>
            <a:off x="4186276" y="4354756"/>
            <a:ext cx="2203849" cy="75834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t>Blake Paintner</a:t>
            </a:r>
          </a:p>
          <a:p>
            <a:pPr algn="ctr"/>
            <a:r>
              <a:rPr lang="en-US" sz="1800"/>
              <a:t>Director, College &amp; Career Transitions</a:t>
            </a:r>
          </a:p>
        </p:txBody>
      </p:sp>
      <p:pic>
        <p:nvPicPr>
          <p:cNvPr id="2050" name="Picture 2" descr="Stringer, Jill">
            <a:extLst>
              <a:ext uri="{FF2B5EF4-FFF2-40B4-BE49-F238E27FC236}">
                <a16:creationId xmlns:a16="http://schemas.microsoft.com/office/drawing/2014/main" id="{2CFFD5A5-23F1-1449-5E16-FA64BF248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871" y="1472529"/>
            <a:ext cx="2749087" cy="27490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intner, Blake">
            <a:extLst>
              <a:ext uri="{FF2B5EF4-FFF2-40B4-BE49-F238E27FC236}">
                <a16:creationId xmlns:a16="http://schemas.microsoft.com/office/drawing/2014/main" id="{2464E11F-9EDC-1770-6041-F81AE28CC5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1473" y="1472529"/>
            <a:ext cx="2749087" cy="27490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918C7E5-DE80-4A0A-98A2-F787C796B096}"/>
              </a:ext>
            </a:extLst>
          </p:cNvPr>
          <p:cNvSpPr/>
          <p:nvPr/>
        </p:nvSpPr>
        <p:spPr>
          <a:xfrm>
            <a:off x="8005725" y="4880924"/>
            <a:ext cx="2938626" cy="1200329"/>
          </a:xfrm>
          <a:prstGeom prst="rect">
            <a:avLst/>
          </a:prstGeom>
          <a:noFill/>
        </p:spPr>
        <p:txBody>
          <a:bodyPr wrap="none" lIns="91440" tIns="45720" rIns="91440" bIns="45720">
            <a:spAutoFit/>
          </a:bodyPr>
          <a:lstStyle/>
          <a:p>
            <a:pPr algn="ctr"/>
            <a:r>
              <a:rPr lang="en-US" sz="7200" b="0" cap="none" spc="0">
                <a:ln w="0"/>
                <a:solidFill>
                  <a:srgbClr val="C00000"/>
                </a:solidFill>
                <a:effectLst>
                  <a:outerShdw blurRad="38100" dist="38100" dir="2700000" algn="tl">
                    <a:srgbClr val="000000">
                      <a:alpha val="43137"/>
                    </a:srgbClr>
                  </a:outerShdw>
                </a:effectLst>
                <a:latin typeface="Bebas Neue" panose="020B0606020202050201" pitchFamily="34" charset="0"/>
              </a:rPr>
              <a:t>$600,000</a:t>
            </a:r>
          </a:p>
        </p:txBody>
      </p:sp>
    </p:spTree>
    <p:extLst>
      <p:ext uri="{BB962C8B-B14F-4D97-AF65-F5344CB8AC3E}">
        <p14:creationId xmlns:p14="http://schemas.microsoft.com/office/powerpoint/2010/main" val="11242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500"/>
                                        <p:tgtEl>
                                          <p:spTgt spid="1032"/>
                                        </p:tgtEl>
                                      </p:cBhvr>
                                    </p:animEffect>
                                  </p:childTnLst>
                                </p:cTn>
                              </p:par>
                              <p:par>
                                <p:cTn id="22" presetID="10" presetClass="entr" presetSubtype="0" fill="hold" nodeType="withEffect">
                                  <p:stCondLst>
                                    <p:cond delay="0"/>
                                  </p:stCondLst>
                                  <p:childTnLst>
                                    <p:set>
                                      <p:cBhvr>
                                        <p:cTn id="23" dur="1" fill="hold">
                                          <p:stCondLst>
                                            <p:cond delay="0"/>
                                          </p:stCondLst>
                                        </p:cTn>
                                        <p:tgtEl>
                                          <p:spTgt spid="1036"/>
                                        </p:tgtEl>
                                        <p:attrNameLst>
                                          <p:attrName>style.visibility</p:attrName>
                                        </p:attrNameLst>
                                      </p:cBhvr>
                                      <p:to>
                                        <p:strVal val="visible"/>
                                      </p:to>
                                    </p:set>
                                    <p:animEffect transition="in" filter="fade">
                                      <p:cBhvr>
                                        <p:cTn id="24" dur="500"/>
                                        <p:tgtEl>
                                          <p:spTgt spid="1036"/>
                                        </p:tgtEl>
                                      </p:cBhvr>
                                    </p:animEffect>
                                  </p:childTnLst>
                                </p:cTn>
                              </p:par>
                              <p:par>
                                <p:cTn id="25" presetID="10" presetClass="entr" presetSubtype="0"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500"/>
                                        <p:tgtEl>
                                          <p:spTgt spid="10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674C7-0321-D6F6-ED6A-D07134CB9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47949-2C3B-A07B-31D0-950D9AECDFD2}"/>
              </a:ext>
            </a:extLst>
          </p:cNvPr>
          <p:cNvSpPr>
            <a:spLocks noGrp="1"/>
          </p:cNvSpPr>
          <p:nvPr>
            <p:ph type="title"/>
          </p:nvPr>
        </p:nvSpPr>
        <p:spPr/>
        <p:txBody>
          <a:bodyPr>
            <a:normAutofit/>
          </a:bodyPr>
          <a:lstStyle/>
          <a:p>
            <a:r>
              <a:rPr lang="en-US" sz="6000" spc="300"/>
              <a:t>Student success</a:t>
            </a:r>
          </a:p>
        </p:txBody>
      </p:sp>
    </p:spTree>
    <p:extLst>
      <p:ext uri="{BB962C8B-B14F-4D97-AF65-F5344CB8AC3E}">
        <p14:creationId xmlns:p14="http://schemas.microsoft.com/office/powerpoint/2010/main" val="3379649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E676-7B9E-5D6E-1B11-5C1468526B92}"/>
              </a:ext>
            </a:extLst>
          </p:cNvPr>
          <p:cNvSpPr>
            <a:spLocks noGrp="1"/>
          </p:cNvSpPr>
          <p:nvPr>
            <p:ph type="title"/>
          </p:nvPr>
        </p:nvSpPr>
        <p:spPr>
          <a:xfrm>
            <a:off x="487324" y="418288"/>
            <a:ext cx="11203231" cy="1325563"/>
          </a:xfrm>
        </p:spPr>
        <p:txBody>
          <a:bodyPr>
            <a:normAutofit/>
          </a:bodyPr>
          <a:lstStyle/>
          <a:p>
            <a:r>
              <a:rPr lang="en-US"/>
              <a:t>Student Success starts at the Course Level</a:t>
            </a:r>
          </a:p>
        </p:txBody>
      </p:sp>
      <p:graphicFrame>
        <p:nvGraphicFramePr>
          <p:cNvPr id="4" name="Chart 3">
            <a:extLst>
              <a:ext uri="{FF2B5EF4-FFF2-40B4-BE49-F238E27FC236}">
                <a16:creationId xmlns:a16="http://schemas.microsoft.com/office/drawing/2014/main" id="{A31D362B-3545-1CE6-8CED-E55A5EC8FC52}"/>
              </a:ext>
            </a:extLst>
          </p:cNvPr>
          <p:cNvGraphicFramePr>
            <a:graphicFrameLocks/>
          </p:cNvGraphicFramePr>
          <p:nvPr>
            <p:extLst>
              <p:ext uri="{D42A27DB-BD31-4B8C-83A1-F6EECF244321}">
                <p14:modId xmlns:p14="http://schemas.microsoft.com/office/powerpoint/2010/main" val="4048302154"/>
              </p:ext>
            </p:extLst>
          </p:nvPr>
        </p:nvGraphicFramePr>
        <p:xfrm>
          <a:off x="757084" y="1425677"/>
          <a:ext cx="10422193"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ABA121F-64E4-3A01-46F5-A91EE6D97FE5}"/>
              </a:ext>
            </a:extLst>
          </p:cNvPr>
          <p:cNvSpPr txBox="1"/>
          <p:nvPr/>
        </p:nvSpPr>
        <p:spPr>
          <a:xfrm>
            <a:off x="6515100" y="6225302"/>
            <a:ext cx="5199062" cy="246221"/>
          </a:xfrm>
          <a:prstGeom prst="rect">
            <a:avLst/>
          </a:prstGeom>
          <a:noFill/>
        </p:spPr>
        <p:txBody>
          <a:bodyPr wrap="square" rtlCol="0">
            <a:spAutoFit/>
          </a:bodyPr>
          <a:lstStyle/>
          <a:p>
            <a:pPr algn="r"/>
            <a:r>
              <a:rPr lang="en-US" sz="1000" b="1">
                <a:latin typeface="+mj-lt"/>
              </a:rPr>
              <a:t>Source: </a:t>
            </a:r>
            <a:r>
              <a:rPr lang="en-US" sz="1000">
                <a:latin typeface="+mj-lt"/>
              </a:rPr>
              <a:t>Wyoming Community College Commission Data</a:t>
            </a:r>
          </a:p>
        </p:txBody>
      </p:sp>
    </p:spTree>
    <p:extLst>
      <p:ext uri="{BB962C8B-B14F-4D97-AF65-F5344CB8AC3E}">
        <p14:creationId xmlns:p14="http://schemas.microsoft.com/office/powerpoint/2010/main" val="3192610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87B939-7A31-F76E-8C0A-F986D20B6FA0}"/>
              </a:ext>
            </a:extLst>
          </p:cNvPr>
          <p:cNvSpPr>
            <a:spLocks noGrp="1"/>
          </p:cNvSpPr>
          <p:nvPr>
            <p:ph idx="1"/>
          </p:nvPr>
        </p:nvSpPr>
        <p:spPr>
          <a:xfrm>
            <a:off x="1307688" y="5096904"/>
            <a:ext cx="5594555" cy="1341129"/>
          </a:xfrm>
        </p:spPr>
        <p:txBody>
          <a:bodyPr>
            <a:normAutofit fontScale="70000" lnSpcReduction="20000"/>
          </a:bodyPr>
          <a:lstStyle/>
          <a:p>
            <a:pPr marL="0" indent="0" algn="ctr">
              <a:lnSpc>
                <a:spcPct val="120000"/>
              </a:lnSpc>
              <a:spcBef>
                <a:spcPts val="0"/>
              </a:spcBef>
              <a:buNone/>
            </a:pPr>
            <a:r>
              <a:rPr lang="en-US" sz="8700" b="1">
                <a:solidFill>
                  <a:srgbClr val="C00000"/>
                </a:solidFill>
                <a:effectLst>
                  <a:outerShdw blurRad="38100" dist="38100" dir="2700000" algn="tl">
                    <a:srgbClr val="000000">
                      <a:alpha val="43137"/>
                    </a:srgbClr>
                  </a:outerShdw>
                </a:effectLst>
                <a:latin typeface="Bebas Neue" panose="020B0606020202050201" pitchFamily="34" charset="0"/>
              </a:rPr>
              <a:t>57.1%   </a:t>
            </a:r>
            <a:r>
              <a:rPr lang="en-US" sz="5800" b="1">
                <a:solidFill>
                  <a:srgbClr val="C00000"/>
                </a:solidFill>
                <a:effectLst>
                  <a:outerShdw blurRad="38100" dist="38100" dir="2700000" algn="tl">
                    <a:srgbClr val="000000">
                      <a:alpha val="43137"/>
                    </a:srgbClr>
                  </a:outerShdw>
                </a:effectLst>
                <a:latin typeface="Bebas Neue" panose="020B0606020202050201" pitchFamily="34" charset="0"/>
              </a:rPr>
              <a:t>to  </a:t>
            </a:r>
            <a:r>
              <a:rPr lang="en-US" sz="8700" b="1">
                <a:solidFill>
                  <a:srgbClr val="C00000"/>
                </a:solidFill>
                <a:effectLst>
                  <a:outerShdw blurRad="38100" dist="38100" dir="2700000" algn="tl">
                    <a:srgbClr val="000000">
                      <a:alpha val="43137"/>
                    </a:srgbClr>
                  </a:outerShdw>
                </a:effectLst>
                <a:latin typeface="Bebas Neue" panose="020B0606020202050201" pitchFamily="34" charset="0"/>
              </a:rPr>
              <a:t> 80.4%</a:t>
            </a:r>
          </a:p>
          <a:p>
            <a:pPr marL="0" indent="0" algn="ctr">
              <a:lnSpc>
                <a:spcPct val="120000"/>
              </a:lnSpc>
              <a:spcBef>
                <a:spcPts val="0"/>
              </a:spcBef>
              <a:buNone/>
            </a:pPr>
            <a:r>
              <a:rPr lang="en-US"/>
              <a:t>5 Year Change in Course Success Rates!</a:t>
            </a:r>
          </a:p>
        </p:txBody>
      </p:sp>
      <p:pic>
        <p:nvPicPr>
          <p:cNvPr id="4098" name="Picture 2" descr="Blunn, Katie">
            <a:extLst>
              <a:ext uri="{FF2B5EF4-FFF2-40B4-BE49-F238E27FC236}">
                <a16:creationId xmlns:a16="http://schemas.microsoft.com/office/drawing/2014/main" id="{A15A0377-940F-986B-8DD6-876008EF7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825624"/>
            <a:ext cx="2498008" cy="24980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EF67101-3FAC-B88C-3BB6-4721C04E151E}"/>
              </a:ext>
            </a:extLst>
          </p:cNvPr>
          <p:cNvSpPr txBox="1">
            <a:spLocks/>
          </p:cNvSpPr>
          <p:nvPr/>
        </p:nvSpPr>
        <p:spPr>
          <a:xfrm>
            <a:off x="541825" y="4323632"/>
            <a:ext cx="2565782" cy="7521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2400">
                <a:latin typeface="+mj-lt"/>
              </a:rPr>
              <a:t>Katie Blunn</a:t>
            </a:r>
            <a:br>
              <a:rPr lang="en-US" sz="2400">
                <a:latin typeface="+mj-lt"/>
              </a:rPr>
            </a:br>
            <a:r>
              <a:rPr lang="en-US" sz="1800" b="0">
                <a:latin typeface="+mj-lt"/>
              </a:rPr>
              <a:t>Zoology/Biology  Faculty</a:t>
            </a:r>
          </a:p>
        </p:txBody>
      </p:sp>
      <p:pic>
        <p:nvPicPr>
          <p:cNvPr id="4100" name="Picture 4" descr="Dingess, Paige">
            <a:extLst>
              <a:ext uri="{FF2B5EF4-FFF2-40B4-BE49-F238E27FC236}">
                <a16:creationId xmlns:a16="http://schemas.microsoft.com/office/drawing/2014/main" id="{2F064DEB-67AF-596A-D9B7-749DBC6F8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992" y="1825625"/>
            <a:ext cx="2498008" cy="249800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86EF17A-152A-5D9E-4911-C3EEB02DB65D}"/>
              </a:ext>
            </a:extLst>
          </p:cNvPr>
          <p:cNvSpPr txBox="1">
            <a:spLocks/>
          </p:cNvSpPr>
          <p:nvPr/>
        </p:nvSpPr>
        <p:spPr>
          <a:xfrm>
            <a:off x="3530218" y="4323632"/>
            <a:ext cx="2565782" cy="7521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2400">
                <a:latin typeface="+mj-lt"/>
              </a:rPr>
              <a:t>Paige Dingess</a:t>
            </a:r>
            <a:br>
              <a:rPr lang="en-US" sz="2400">
                <a:latin typeface="+mj-lt"/>
              </a:rPr>
            </a:br>
            <a:r>
              <a:rPr lang="en-US" sz="1800" b="0">
                <a:latin typeface="+mj-lt"/>
              </a:rPr>
              <a:t>Life Sciences Faculty</a:t>
            </a:r>
          </a:p>
        </p:txBody>
      </p:sp>
      <p:sp>
        <p:nvSpPr>
          <p:cNvPr id="6" name="Title 1">
            <a:extLst>
              <a:ext uri="{FF2B5EF4-FFF2-40B4-BE49-F238E27FC236}">
                <a16:creationId xmlns:a16="http://schemas.microsoft.com/office/drawing/2014/main" id="{7337A193-9CC5-FEB1-5035-6CD2D39DCA3A}"/>
              </a:ext>
            </a:extLst>
          </p:cNvPr>
          <p:cNvSpPr>
            <a:spLocks noGrp="1"/>
          </p:cNvSpPr>
          <p:nvPr>
            <p:ph type="title"/>
          </p:nvPr>
        </p:nvSpPr>
        <p:spPr>
          <a:xfrm>
            <a:off x="593651" y="419967"/>
            <a:ext cx="10995836" cy="1163027"/>
          </a:xfrm>
        </p:spPr>
        <p:txBody>
          <a:bodyPr/>
          <a:lstStyle/>
          <a:p>
            <a:r>
              <a:rPr lang="en-US" dirty="0"/>
              <a:t>Course Success Transformation – Zoo</a:t>
            </a:r>
          </a:p>
        </p:txBody>
      </p:sp>
      <p:sp>
        <p:nvSpPr>
          <p:cNvPr id="7" name="TextBox 6">
            <a:extLst>
              <a:ext uri="{FF2B5EF4-FFF2-40B4-BE49-F238E27FC236}">
                <a16:creationId xmlns:a16="http://schemas.microsoft.com/office/drawing/2014/main" id="{CCBF2FB9-D05C-801A-6538-DBEE2F8D97B4}"/>
              </a:ext>
            </a:extLst>
          </p:cNvPr>
          <p:cNvSpPr txBox="1"/>
          <p:nvPr/>
        </p:nvSpPr>
        <p:spPr>
          <a:xfrm>
            <a:off x="6992938" y="6611779"/>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pic>
        <p:nvPicPr>
          <p:cNvPr id="4102" name="Picture 6" descr="Marcello, Nicholas">
            <a:extLst>
              <a:ext uri="{FF2B5EF4-FFF2-40B4-BE49-F238E27FC236}">
                <a16:creationId xmlns:a16="http://schemas.microsoft.com/office/drawing/2014/main" id="{E93919A6-22C8-FFFD-3FE6-3D2DE4A96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0437" y="1782200"/>
            <a:ext cx="1158363" cy="115836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albott, Heather">
            <a:extLst>
              <a:ext uri="{FF2B5EF4-FFF2-40B4-BE49-F238E27FC236}">
                <a16:creationId xmlns:a16="http://schemas.microsoft.com/office/drawing/2014/main" id="{D13C34BF-F1C8-EA6A-65EE-1B5DEB136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281" y="3384609"/>
            <a:ext cx="1158363" cy="115836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ritton, Lori">
            <a:extLst>
              <a:ext uri="{FF2B5EF4-FFF2-40B4-BE49-F238E27FC236}">
                <a16:creationId xmlns:a16="http://schemas.microsoft.com/office/drawing/2014/main" id="{7282F0EC-EFF3-139F-014C-49E69D263E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7333" y="4765523"/>
            <a:ext cx="1158363" cy="1158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DAD312D-1096-3F79-831A-8D173E9AF747}"/>
              </a:ext>
            </a:extLst>
          </p:cNvPr>
          <p:cNvSpPr txBox="1"/>
          <p:nvPr/>
        </p:nvSpPr>
        <p:spPr>
          <a:xfrm>
            <a:off x="7943541" y="2955103"/>
            <a:ext cx="1632154" cy="369332"/>
          </a:xfrm>
          <a:prstGeom prst="rect">
            <a:avLst/>
          </a:prstGeom>
          <a:noFill/>
        </p:spPr>
        <p:txBody>
          <a:bodyPr wrap="square">
            <a:spAutoFit/>
          </a:bodyPr>
          <a:lstStyle/>
          <a:p>
            <a:pPr algn="ctr"/>
            <a:r>
              <a:rPr lang="en-US" sz="1800">
                <a:latin typeface="+mj-lt"/>
              </a:rPr>
              <a:t>Nick Marcello</a:t>
            </a:r>
            <a:endParaRPr lang="en-US"/>
          </a:p>
        </p:txBody>
      </p:sp>
      <p:sp>
        <p:nvSpPr>
          <p:cNvPr id="12" name="TextBox 11">
            <a:extLst>
              <a:ext uri="{FF2B5EF4-FFF2-40B4-BE49-F238E27FC236}">
                <a16:creationId xmlns:a16="http://schemas.microsoft.com/office/drawing/2014/main" id="{2F2772F6-8FEE-1585-567E-19DBEDAA28D2}"/>
              </a:ext>
            </a:extLst>
          </p:cNvPr>
          <p:cNvSpPr txBox="1"/>
          <p:nvPr/>
        </p:nvSpPr>
        <p:spPr>
          <a:xfrm>
            <a:off x="6586385" y="4575224"/>
            <a:ext cx="1632154" cy="369332"/>
          </a:xfrm>
          <a:prstGeom prst="rect">
            <a:avLst/>
          </a:prstGeom>
          <a:noFill/>
        </p:spPr>
        <p:txBody>
          <a:bodyPr wrap="square">
            <a:spAutoFit/>
          </a:bodyPr>
          <a:lstStyle/>
          <a:p>
            <a:pPr algn="ctr"/>
            <a:r>
              <a:rPr lang="en-US" sz="1800">
                <a:latin typeface="+mj-lt"/>
              </a:rPr>
              <a:t>Heather Talbott</a:t>
            </a:r>
            <a:endParaRPr lang="en-US"/>
          </a:p>
        </p:txBody>
      </p:sp>
      <p:sp>
        <p:nvSpPr>
          <p:cNvPr id="13" name="TextBox 12">
            <a:extLst>
              <a:ext uri="{FF2B5EF4-FFF2-40B4-BE49-F238E27FC236}">
                <a16:creationId xmlns:a16="http://schemas.microsoft.com/office/drawing/2014/main" id="{B24B0F4E-BD2B-C98B-C868-8D13FEBB9A1C}"/>
              </a:ext>
            </a:extLst>
          </p:cNvPr>
          <p:cNvSpPr txBox="1"/>
          <p:nvPr/>
        </p:nvSpPr>
        <p:spPr>
          <a:xfrm>
            <a:off x="8180437" y="5932170"/>
            <a:ext cx="1632154" cy="369332"/>
          </a:xfrm>
          <a:prstGeom prst="rect">
            <a:avLst/>
          </a:prstGeom>
          <a:noFill/>
        </p:spPr>
        <p:txBody>
          <a:bodyPr wrap="square">
            <a:spAutoFit/>
          </a:bodyPr>
          <a:lstStyle/>
          <a:p>
            <a:pPr algn="ctr"/>
            <a:r>
              <a:rPr lang="en-US" sz="1800">
                <a:latin typeface="+mj-lt"/>
              </a:rPr>
              <a:t>Lori Britton</a:t>
            </a:r>
            <a:endParaRPr lang="en-US"/>
          </a:p>
        </p:txBody>
      </p:sp>
    </p:spTree>
    <p:extLst>
      <p:ext uri="{BB962C8B-B14F-4D97-AF65-F5344CB8AC3E}">
        <p14:creationId xmlns:p14="http://schemas.microsoft.com/office/powerpoint/2010/main" val="4280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43890-D355-6490-54BE-3B9F7236675A}"/>
              </a:ext>
            </a:extLst>
          </p:cNvPr>
          <p:cNvSpPr>
            <a:spLocks noGrp="1"/>
          </p:cNvSpPr>
          <p:nvPr>
            <p:ph type="title"/>
          </p:nvPr>
        </p:nvSpPr>
        <p:spPr/>
        <p:txBody>
          <a:bodyPr/>
          <a:lstStyle/>
          <a:p>
            <a:r>
              <a:rPr lang="en-US"/>
              <a:t>Student Success – Credentials Awarded</a:t>
            </a:r>
          </a:p>
        </p:txBody>
      </p:sp>
      <p:graphicFrame>
        <p:nvGraphicFramePr>
          <p:cNvPr id="4" name="Content Placeholder 3">
            <a:extLst>
              <a:ext uri="{FF2B5EF4-FFF2-40B4-BE49-F238E27FC236}">
                <a16:creationId xmlns:a16="http://schemas.microsoft.com/office/drawing/2014/main" id="{32897122-E5AF-1D2A-4896-2CBD5766714B}"/>
              </a:ext>
            </a:extLst>
          </p:cNvPr>
          <p:cNvGraphicFramePr>
            <a:graphicFrameLocks noGrp="1"/>
          </p:cNvGraphicFramePr>
          <p:nvPr>
            <p:ph idx="1"/>
            <p:extLst>
              <p:ext uri="{D42A27DB-BD31-4B8C-83A1-F6EECF244321}">
                <p14:modId xmlns:p14="http://schemas.microsoft.com/office/powerpoint/2010/main" val="2616539563"/>
              </p:ext>
            </p:extLst>
          </p:nvPr>
        </p:nvGraphicFramePr>
        <p:xfrm>
          <a:off x="593725" y="1457325"/>
          <a:ext cx="10995025" cy="489108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A48502D-E219-9AA4-8975-DDC51E6854C7}"/>
              </a:ext>
            </a:extLst>
          </p:cNvPr>
          <p:cNvSpPr txBox="1"/>
          <p:nvPr/>
        </p:nvSpPr>
        <p:spPr>
          <a:xfrm>
            <a:off x="6515100" y="6225302"/>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spTree>
    <p:extLst>
      <p:ext uri="{BB962C8B-B14F-4D97-AF65-F5344CB8AC3E}">
        <p14:creationId xmlns:p14="http://schemas.microsoft.com/office/powerpoint/2010/main" val="2764594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DCC2-CE44-1AEE-3A7D-C49D0B4DD2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F33D2F-75C5-A1B6-EBF7-C89E0082CBCD}"/>
              </a:ext>
            </a:extLst>
          </p:cNvPr>
          <p:cNvSpPr>
            <a:spLocks noGrp="1"/>
          </p:cNvSpPr>
          <p:nvPr>
            <p:ph type="title"/>
          </p:nvPr>
        </p:nvSpPr>
        <p:spPr>
          <a:xfrm>
            <a:off x="4904154" y="3249979"/>
            <a:ext cx="5510353" cy="1325563"/>
          </a:xfrm>
        </p:spPr>
        <p:txBody>
          <a:bodyPr vert="horz" lIns="91440" tIns="45720" rIns="91440" bIns="45720" rtlCol="0" anchor="b">
            <a:normAutofit fontScale="90000"/>
          </a:bodyPr>
          <a:lstStyle/>
          <a:p>
            <a:r>
              <a:rPr lang="en-US" sz="5000" b="1"/>
              <a:t>Jason Hamilton</a:t>
            </a:r>
            <a:br>
              <a:rPr lang="en-US" sz="5000"/>
            </a:br>
            <a:r>
              <a:rPr lang="en-US" sz="3200"/>
              <a:t>Grounds Specialist II</a:t>
            </a:r>
            <a:br>
              <a:rPr lang="en-US" sz="3200"/>
            </a:br>
            <a:r>
              <a:rPr lang="en-US" sz="3200"/>
              <a:t>AAS Trades &amp; Technical Studies,  LCCC</a:t>
            </a:r>
            <a:endParaRPr lang="en-US" sz="5000"/>
          </a:p>
        </p:txBody>
      </p:sp>
      <p:pic>
        <p:nvPicPr>
          <p:cNvPr id="6" name="Content Placeholder 5" descr="A person with a beard and hat&#10;&#10;AI-generated content may be incorrect.">
            <a:extLst>
              <a:ext uri="{FF2B5EF4-FFF2-40B4-BE49-F238E27FC236}">
                <a16:creationId xmlns:a16="http://schemas.microsoft.com/office/drawing/2014/main" id="{ED9BA3B3-860D-CEFA-A159-1BBFAF4ED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532671" cy="679900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536685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B94B-93C3-ADD8-795F-47FBC4300762}"/>
              </a:ext>
            </a:extLst>
          </p:cNvPr>
          <p:cNvSpPr>
            <a:spLocks noGrp="1"/>
          </p:cNvSpPr>
          <p:nvPr>
            <p:ph type="title"/>
          </p:nvPr>
        </p:nvSpPr>
        <p:spPr/>
        <p:txBody>
          <a:bodyPr/>
          <a:lstStyle/>
          <a:p>
            <a:r>
              <a:rPr lang="en-US"/>
              <a:t>Student Success – Graduates &amp; Credentials</a:t>
            </a:r>
          </a:p>
        </p:txBody>
      </p:sp>
      <p:sp>
        <p:nvSpPr>
          <p:cNvPr id="6" name="TextBox 5">
            <a:extLst>
              <a:ext uri="{FF2B5EF4-FFF2-40B4-BE49-F238E27FC236}">
                <a16:creationId xmlns:a16="http://schemas.microsoft.com/office/drawing/2014/main" id="{A7416637-6CAF-F7C8-AC92-05804B031663}"/>
              </a:ext>
            </a:extLst>
          </p:cNvPr>
          <p:cNvSpPr txBox="1"/>
          <p:nvPr/>
        </p:nvSpPr>
        <p:spPr>
          <a:xfrm>
            <a:off x="6992938" y="6611779"/>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graphicFrame>
        <p:nvGraphicFramePr>
          <p:cNvPr id="7" name="Content Placeholder 6">
            <a:extLst>
              <a:ext uri="{FF2B5EF4-FFF2-40B4-BE49-F238E27FC236}">
                <a16:creationId xmlns:a16="http://schemas.microsoft.com/office/drawing/2014/main" id="{80A07BB7-54F5-DF6A-F867-03191A6583F4}"/>
              </a:ext>
            </a:extLst>
          </p:cNvPr>
          <p:cNvGraphicFramePr>
            <a:graphicFrameLocks noGrp="1"/>
          </p:cNvGraphicFramePr>
          <p:nvPr>
            <p:ph idx="1"/>
            <p:extLst>
              <p:ext uri="{D42A27DB-BD31-4B8C-83A1-F6EECF244321}">
                <p14:modId xmlns:p14="http://schemas.microsoft.com/office/powerpoint/2010/main" val="982376604"/>
              </p:ext>
            </p:extLst>
          </p:nvPr>
        </p:nvGraphicFramePr>
        <p:xfrm>
          <a:off x="487363" y="1514475"/>
          <a:ext cx="9656761" cy="49260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9">
            <a:extLst>
              <a:ext uri="{FF2B5EF4-FFF2-40B4-BE49-F238E27FC236}">
                <a16:creationId xmlns:a16="http://schemas.microsoft.com/office/drawing/2014/main" id="{9A58543E-B6D4-7B85-B85A-87CF3822A8A2}"/>
              </a:ext>
            </a:extLst>
          </p:cNvPr>
          <p:cNvGraphicFramePr>
            <a:graphicFrameLocks noGrp="1"/>
          </p:cNvGraphicFramePr>
          <p:nvPr>
            <p:extLst>
              <p:ext uri="{D42A27DB-BD31-4B8C-83A1-F6EECF244321}">
                <p14:modId xmlns:p14="http://schemas.microsoft.com/office/powerpoint/2010/main" val="1778682099"/>
              </p:ext>
            </p:extLst>
          </p:nvPr>
        </p:nvGraphicFramePr>
        <p:xfrm>
          <a:off x="6622596" y="4943872"/>
          <a:ext cx="3378200" cy="799306"/>
        </p:xfrm>
        <a:graphic>
          <a:graphicData uri="http://schemas.openxmlformats.org/drawingml/2006/table">
            <a:tbl>
              <a:tblPr>
                <a:tableStyleId>{3C2FFA5D-87B4-456A-9821-1D502468CF0F}</a:tableStyleId>
              </a:tblPr>
              <a:tblGrid>
                <a:gridCol w="1022350">
                  <a:extLst>
                    <a:ext uri="{9D8B030D-6E8A-4147-A177-3AD203B41FA5}">
                      <a16:colId xmlns:a16="http://schemas.microsoft.com/office/drawing/2014/main" val="2347897656"/>
                    </a:ext>
                  </a:extLst>
                </a:gridCol>
                <a:gridCol w="1263650">
                  <a:extLst>
                    <a:ext uri="{9D8B030D-6E8A-4147-A177-3AD203B41FA5}">
                      <a16:colId xmlns:a16="http://schemas.microsoft.com/office/drawing/2014/main" val="3134594108"/>
                    </a:ext>
                  </a:extLst>
                </a:gridCol>
                <a:gridCol w="1092200">
                  <a:extLst>
                    <a:ext uri="{9D8B030D-6E8A-4147-A177-3AD203B41FA5}">
                      <a16:colId xmlns:a16="http://schemas.microsoft.com/office/drawing/2014/main" val="3972403056"/>
                    </a:ext>
                  </a:extLst>
                </a:gridCol>
              </a:tblGrid>
              <a:tr h="295012">
                <a:tc>
                  <a:txBody>
                    <a:bodyPr/>
                    <a:lstStyle/>
                    <a:p>
                      <a:pPr algn="l" fontAlgn="b"/>
                      <a:r>
                        <a:rPr lang="en-US" sz="1100" b="0" u="none" strike="noStrike">
                          <a:solidFill>
                            <a:srgbClr val="000000"/>
                          </a:solidFill>
                          <a:effectLst/>
                        </a:rPr>
                        <a:t> </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n-US" sz="1400" b="1" u="none" strike="noStrike">
                          <a:solidFill>
                            <a:srgbClr val="000000"/>
                          </a:solidFill>
                          <a:effectLst/>
                        </a:rPr>
                        <a:t>Credentials</a:t>
                      </a:r>
                      <a:endParaRPr lang="en-US" sz="1400" b="1"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ctr"/>
                      <a:r>
                        <a:rPr lang="en-US" sz="1400" b="1" u="none" strike="noStrike">
                          <a:solidFill>
                            <a:srgbClr val="000000"/>
                          </a:solidFill>
                          <a:effectLst/>
                        </a:rPr>
                        <a:t>Graduates</a:t>
                      </a:r>
                      <a:endParaRPr lang="en-US" sz="1400" b="1"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108968092"/>
                  </a:ext>
                </a:extLst>
              </a:tr>
              <a:tr h="252147">
                <a:tc>
                  <a:txBody>
                    <a:bodyPr/>
                    <a:lstStyle/>
                    <a:p>
                      <a:pPr algn="l" fontAlgn="b"/>
                      <a:r>
                        <a:rPr lang="en-US" sz="1100" b="1" u="none" strike="noStrike">
                          <a:solidFill>
                            <a:srgbClr val="000000"/>
                          </a:solidFill>
                          <a:effectLst/>
                        </a:rPr>
                        <a:t>10yr % Change</a:t>
                      </a:r>
                      <a:endParaRPr lang="en-US" sz="1100" b="1"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r>
                        <a:rPr lang="en-US" sz="1100" b="1" u="none" strike="noStrike">
                          <a:solidFill>
                            <a:srgbClr val="000000"/>
                          </a:solidFill>
                          <a:effectLst/>
                        </a:rPr>
                        <a:t>20.3%</a:t>
                      </a:r>
                      <a:endParaRPr lang="en-US" sz="1100" b="1"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r>
                        <a:rPr lang="en-US" sz="1100" b="1" u="none" strike="noStrike">
                          <a:solidFill>
                            <a:srgbClr val="000000"/>
                          </a:solidFill>
                          <a:effectLst/>
                        </a:rPr>
                        <a:t>6.3%</a:t>
                      </a:r>
                      <a:endParaRPr lang="en-US" sz="1100" b="1"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853199692"/>
                  </a:ext>
                </a:extLst>
              </a:tr>
              <a:tr h="252147">
                <a:tc>
                  <a:txBody>
                    <a:bodyPr/>
                    <a:lstStyle/>
                    <a:p>
                      <a:pPr algn="l" fontAlgn="b"/>
                      <a:r>
                        <a:rPr lang="en-US" sz="1100" b="1" u="none" strike="noStrike">
                          <a:solidFill>
                            <a:srgbClr val="000000"/>
                          </a:solidFill>
                          <a:effectLst/>
                        </a:rPr>
                        <a:t>3yr % Change</a:t>
                      </a:r>
                      <a:endParaRPr lang="en-US" sz="1100" b="1"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r>
                        <a:rPr lang="en-US" sz="1100" b="1" u="none" strike="noStrike">
                          <a:solidFill>
                            <a:srgbClr val="000000"/>
                          </a:solidFill>
                          <a:effectLst/>
                        </a:rPr>
                        <a:t>34.1%</a:t>
                      </a:r>
                      <a:endParaRPr lang="en-US" sz="1100" b="1"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r>
                        <a:rPr lang="en-US" sz="1100" b="1" u="none" strike="noStrike">
                          <a:solidFill>
                            <a:srgbClr val="000000"/>
                          </a:solidFill>
                          <a:effectLst/>
                        </a:rPr>
                        <a:t>22.9%</a:t>
                      </a:r>
                      <a:endParaRPr lang="en-US" sz="1100" b="1"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685065598"/>
                  </a:ext>
                </a:extLst>
              </a:tr>
            </a:tbl>
          </a:graphicData>
        </a:graphic>
      </p:graphicFrame>
    </p:spTree>
    <p:extLst>
      <p:ext uri="{BB962C8B-B14F-4D97-AF65-F5344CB8AC3E}">
        <p14:creationId xmlns:p14="http://schemas.microsoft.com/office/powerpoint/2010/main" val="1065602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233FA-8F60-1CB6-244E-ED966695ADF8}"/>
              </a:ext>
            </a:extLst>
          </p:cNvPr>
          <p:cNvSpPr>
            <a:spLocks noGrp="1"/>
          </p:cNvSpPr>
          <p:nvPr>
            <p:ph type="title"/>
          </p:nvPr>
        </p:nvSpPr>
        <p:spPr/>
        <p:txBody>
          <a:bodyPr/>
          <a:lstStyle/>
          <a:p>
            <a:r>
              <a:rPr lang="en-US" spc="-150"/>
              <a:t>Student Success – Credentials by School</a:t>
            </a:r>
          </a:p>
        </p:txBody>
      </p:sp>
      <p:sp>
        <p:nvSpPr>
          <p:cNvPr id="4" name="TextBox 3">
            <a:extLst>
              <a:ext uri="{FF2B5EF4-FFF2-40B4-BE49-F238E27FC236}">
                <a16:creationId xmlns:a16="http://schemas.microsoft.com/office/drawing/2014/main" id="{FFF7380A-A28F-413B-F1CE-DDF657BF817A}"/>
              </a:ext>
            </a:extLst>
          </p:cNvPr>
          <p:cNvSpPr txBox="1"/>
          <p:nvPr/>
        </p:nvSpPr>
        <p:spPr>
          <a:xfrm>
            <a:off x="6505613" y="6275264"/>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graphicFrame>
        <p:nvGraphicFramePr>
          <p:cNvPr id="5" name="Content Placeholder 4">
            <a:extLst>
              <a:ext uri="{FF2B5EF4-FFF2-40B4-BE49-F238E27FC236}">
                <a16:creationId xmlns:a16="http://schemas.microsoft.com/office/drawing/2014/main" id="{00492DEF-1BD8-2D68-14F4-D0E3C6F6B024}"/>
              </a:ext>
            </a:extLst>
          </p:cNvPr>
          <p:cNvGraphicFramePr>
            <a:graphicFrameLocks noGrp="1"/>
          </p:cNvGraphicFramePr>
          <p:nvPr>
            <p:ph idx="1"/>
            <p:extLst>
              <p:ext uri="{D42A27DB-BD31-4B8C-83A1-F6EECF244321}">
                <p14:modId xmlns:p14="http://schemas.microsoft.com/office/powerpoint/2010/main" val="1730057162"/>
              </p:ext>
            </p:extLst>
          </p:nvPr>
        </p:nvGraphicFramePr>
        <p:xfrm>
          <a:off x="487363" y="1484671"/>
          <a:ext cx="10426443" cy="462116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5BA9BAFA-0154-7DD9-AA6C-159879A2B5CC}"/>
              </a:ext>
            </a:extLst>
          </p:cNvPr>
          <p:cNvSpPr txBox="1"/>
          <p:nvPr/>
        </p:nvSpPr>
        <p:spPr>
          <a:xfrm>
            <a:off x="10482414" y="1173790"/>
            <a:ext cx="1091381" cy="3354765"/>
          </a:xfrm>
          <a:prstGeom prst="rect">
            <a:avLst/>
          </a:prstGeom>
          <a:noFill/>
        </p:spPr>
        <p:txBody>
          <a:bodyPr wrap="square" rtlCol="0">
            <a:spAutoFit/>
          </a:bodyPr>
          <a:lstStyle/>
          <a:p>
            <a:pPr algn="ctr"/>
            <a:r>
              <a:rPr lang="en-US" sz="3200" b="1">
                <a:solidFill>
                  <a:srgbClr val="E97132"/>
                </a:solidFill>
                <a:latin typeface="Bebas Neue" panose="020B0606020202050201" pitchFamily="34" charset="0"/>
              </a:rPr>
              <a:t>40.1%</a:t>
            </a:r>
          </a:p>
          <a:p>
            <a:pPr algn="ctr"/>
            <a:endParaRPr lang="en-US" sz="2000">
              <a:latin typeface="Bebas Neue" panose="020B0606020202050201" pitchFamily="34" charset="0"/>
            </a:endParaRPr>
          </a:p>
          <a:p>
            <a:pPr algn="ctr"/>
            <a:r>
              <a:rPr lang="en-US" sz="3200" b="1">
                <a:solidFill>
                  <a:srgbClr val="196B24"/>
                </a:solidFill>
                <a:latin typeface="Bebas Neue" panose="020B0606020202050201" pitchFamily="34" charset="0"/>
              </a:rPr>
              <a:t>24.6%</a:t>
            </a:r>
          </a:p>
          <a:p>
            <a:pPr algn="ctr"/>
            <a:endParaRPr lang="en-US" sz="3200">
              <a:latin typeface="Bebas Neue" panose="020B0606020202050201" pitchFamily="34" charset="0"/>
            </a:endParaRPr>
          </a:p>
          <a:p>
            <a:pPr algn="ctr"/>
            <a:endParaRPr lang="en-US" sz="3200">
              <a:latin typeface="Bebas Neue" panose="020B0606020202050201" pitchFamily="34" charset="0"/>
            </a:endParaRPr>
          </a:p>
          <a:p>
            <a:pPr algn="ctr"/>
            <a:endParaRPr lang="en-US" sz="3200">
              <a:latin typeface="Bebas Neue" panose="020B0606020202050201" pitchFamily="34" charset="0"/>
            </a:endParaRPr>
          </a:p>
          <a:p>
            <a:pPr algn="ctr"/>
            <a:r>
              <a:rPr lang="en-US" sz="3200" b="1">
                <a:solidFill>
                  <a:srgbClr val="156081"/>
                </a:solidFill>
                <a:latin typeface="Bebas Neue" panose="020B0606020202050201" pitchFamily="34" charset="0"/>
              </a:rPr>
              <a:t>-9.4%</a:t>
            </a:r>
          </a:p>
        </p:txBody>
      </p:sp>
    </p:spTree>
    <p:extLst>
      <p:ext uri="{BB962C8B-B14F-4D97-AF65-F5344CB8AC3E}">
        <p14:creationId xmlns:p14="http://schemas.microsoft.com/office/powerpoint/2010/main" val="61119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2947-2661-FAB0-FF20-A2A7557C3D03}"/>
              </a:ext>
            </a:extLst>
          </p:cNvPr>
          <p:cNvSpPr>
            <a:spLocks noGrp="1"/>
          </p:cNvSpPr>
          <p:nvPr>
            <p:ph type="title"/>
          </p:nvPr>
        </p:nvSpPr>
        <p:spPr/>
        <p:txBody>
          <a:bodyPr/>
          <a:lstStyle/>
          <a:p>
            <a:r>
              <a:rPr lang="en-US"/>
              <a:t>Student Succes – Credentials by pathway</a:t>
            </a:r>
          </a:p>
        </p:txBody>
      </p:sp>
      <p:sp>
        <p:nvSpPr>
          <p:cNvPr id="4" name="TextBox 3">
            <a:extLst>
              <a:ext uri="{FF2B5EF4-FFF2-40B4-BE49-F238E27FC236}">
                <a16:creationId xmlns:a16="http://schemas.microsoft.com/office/drawing/2014/main" id="{B915FD40-3877-E452-4D4F-9FBCA87EA414}"/>
              </a:ext>
            </a:extLst>
          </p:cNvPr>
          <p:cNvSpPr txBox="1"/>
          <p:nvPr/>
        </p:nvSpPr>
        <p:spPr>
          <a:xfrm>
            <a:off x="6525277" y="6225930"/>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graphicFrame>
        <p:nvGraphicFramePr>
          <p:cNvPr id="5" name="Chart 4">
            <a:extLst>
              <a:ext uri="{FF2B5EF4-FFF2-40B4-BE49-F238E27FC236}">
                <a16:creationId xmlns:a16="http://schemas.microsoft.com/office/drawing/2014/main" id="{C3B5F6F4-B9CA-0A82-7E62-5CEFCAC9D60B}"/>
              </a:ext>
            </a:extLst>
          </p:cNvPr>
          <p:cNvGraphicFramePr>
            <a:graphicFrameLocks/>
          </p:cNvGraphicFramePr>
          <p:nvPr>
            <p:extLst>
              <p:ext uri="{D42A27DB-BD31-4B8C-83A1-F6EECF244321}">
                <p14:modId xmlns:p14="http://schemas.microsoft.com/office/powerpoint/2010/main" val="1998772226"/>
              </p:ext>
            </p:extLst>
          </p:nvPr>
        </p:nvGraphicFramePr>
        <p:xfrm>
          <a:off x="1810498" y="1465588"/>
          <a:ext cx="8969631" cy="434204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a:extLst>
              <a:ext uri="{FF2B5EF4-FFF2-40B4-BE49-F238E27FC236}">
                <a16:creationId xmlns:a16="http://schemas.microsoft.com/office/drawing/2014/main" id="{8338B3BA-9724-301A-5ADE-306F524C92F5}"/>
              </a:ext>
            </a:extLst>
          </p:cNvPr>
          <p:cNvSpPr txBox="1"/>
          <p:nvPr/>
        </p:nvSpPr>
        <p:spPr>
          <a:xfrm>
            <a:off x="2120322" y="5807631"/>
            <a:ext cx="723580" cy="4182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3ACCF72E-3C4A-43C7-ADD0-BC212CD03DAD}" type="TxLink">
              <a:rPr lang="en-US" sz="2400" b="1" i="0" u="none" strike="noStrike" kern="1200">
                <a:solidFill>
                  <a:srgbClr val="156081"/>
                </a:solidFill>
                <a:effectLst/>
                <a:latin typeface="Bebas Neue" panose="020B0606020202050201" pitchFamily="34" charset="0"/>
              </a:rPr>
              <a:pPr algn="ctr"/>
              <a:t>97</a:t>
            </a:fld>
            <a:endParaRPr lang="en-US" sz="2400" b="1" kern="1200">
              <a:solidFill>
                <a:srgbClr val="156081"/>
              </a:solidFill>
              <a:effectLst/>
              <a:latin typeface="Bebas Neue" panose="020B0606020202050201" pitchFamily="34" charset="0"/>
            </a:endParaRPr>
          </a:p>
        </p:txBody>
      </p:sp>
      <p:sp>
        <p:nvSpPr>
          <p:cNvPr id="7" name="TextBox 1">
            <a:extLst>
              <a:ext uri="{FF2B5EF4-FFF2-40B4-BE49-F238E27FC236}">
                <a16:creationId xmlns:a16="http://schemas.microsoft.com/office/drawing/2014/main" id="{FD46D604-C871-9896-9EC1-1C6F821C741C}"/>
              </a:ext>
            </a:extLst>
          </p:cNvPr>
          <p:cNvSpPr txBox="1"/>
          <p:nvPr/>
        </p:nvSpPr>
        <p:spPr>
          <a:xfrm>
            <a:off x="3230816" y="5807631"/>
            <a:ext cx="723490" cy="4182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02DAEFBB-F2AC-46EC-81E9-7D58ED62B949}" type="TxLink">
              <a:rPr lang="en-US" sz="2400" b="1" i="0" u="none" strike="noStrike" kern="1200">
                <a:solidFill>
                  <a:srgbClr val="156081"/>
                </a:solidFill>
                <a:effectLst/>
                <a:latin typeface="Bebas Neue" panose="020B0606020202050201" pitchFamily="34" charset="0"/>
              </a:rPr>
              <a:pPr algn="ctr"/>
              <a:t>212</a:t>
            </a:fld>
            <a:endParaRPr lang="en-US" sz="3200" b="1" kern="1200">
              <a:solidFill>
                <a:srgbClr val="156081"/>
              </a:solidFill>
              <a:effectLst/>
              <a:latin typeface="Bebas Neue" panose="020B0606020202050201" pitchFamily="34" charset="0"/>
            </a:endParaRPr>
          </a:p>
        </p:txBody>
      </p:sp>
      <p:sp>
        <p:nvSpPr>
          <p:cNvPr id="8" name="TextBox 1">
            <a:extLst>
              <a:ext uri="{FF2B5EF4-FFF2-40B4-BE49-F238E27FC236}">
                <a16:creationId xmlns:a16="http://schemas.microsoft.com/office/drawing/2014/main" id="{5FC7A7B5-876C-FCF7-6B7E-977614EED466}"/>
              </a:ext>
            </a:extLst>
          </p:cNvPr>
          <p:cNvSpPr txBox="1"/>
          <p:nvPr/>
        </p:nvSpPr>
        <p:spPr>
          <a:xfrm>
            <a:off x="4341220" y="5807631"/>
            <a:ext cx="723580" cy="4182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E21316C7-6203-4CFB-B125-9C81FD8D6B3A}" type="TxLink">
              <a:rPr lang="en-US" sz="2400" b="1" i="0" u="none" strike="noStrike" kern="1200">
                <a:solidFill>
                  <a:srgbClr val="156081"/>
                </a:solidFill>
                <a:effectLst/>
                <a:latin typeface="Bebas Neue" panose="020B0606020202050201" pitchFamily="34" charset="0"/>
              </a:rPr>
              <a:pPr algn="ctr"/>
              <a:t>360</a:t>
            </a:fld>
            <a:endParaRPr lang="en-US" sz="3200" b="1" kern="1200">
              <a:solidFill>
                <a:srgbClr val="156081"/>
              </a:solidFill>
              <a:effectLst/>
              <a:latin typeface="Bebas Neue" panose="020B0606020202050201" pitchFamily="34" charset="0"/>
            </a:endParaRPr>
          </a:p>
        </p:txBody>
      </p:sp>
      <p:sp>
        <p:nvSpPr>
          <p:cNvPr id="9" name="TextBox 1">
            <a:extLst>
              <a:ext uri="{FF2B5EF4-FFF2-40B4-BE49-F238E27FC236}">
                <a16:creationId xmlns:a16="http://schemas.microsoft.com/office/drawing/2014/main" id="{39B79523-B822-D774-AD92-9EEBB3077855}"/>
              </a:ext>
            </a:extLst>
          </p:cNvPr>
          <p:cNvSpPr txBox="1"/>
          <p:nvPr/>
        </p:nvSpPr>
        <p:spPr>
          <a:xfrm>
            <a:off x="5379583" y="5807631"/>
            <a:ext cx="723580" cy="4182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4DF7BF89-417A-4A3C-9508-BCC8D7D80599}" type="TxLink">
              <a:rPr lang="en-US" sz="2400" b="1" i="0" u="none" strike="noStrike" kern="1200">
                <a:solidFill>
                  <a:srgbClr val="156081"/>
                </a:solidFill>
                <a:effectLst/>
                <a:latin typeface="Bebas Neue" panose="020B0606020202050201" pitchFamily="34" charset="0"/>
              </a:rPr>
              <a:pPr algn="ctr"/>
              <a:t>43</a:t>
            </a:fld>
            <a:endParaRPr lang="en-US" sz="3200" b="1" kern="1200">
              <a:solidFill>
                <a:srgbClr val="156081"/>
              </a:solidFill>
              <a:effectLst/>
              <a:latin typeface="Bebas Neue" panose="020B0606020202050201" pitchFamily="34" charset="0"/>
            </a:endParaRPr>
          </a:p>
        </p:txBody>
      </p:sp>
      <p:sp>
        <p:nvSpPr>
          <p:cNvPr id="10" name="TextBox 1">
            <a:extLst>
              <a:ext uri="{FF2B5EF4-FFF2-40B4-BE49-F238E27FC236}">
                <a16:creationId xmlns:a16="http://schemas.microsoft.com/office/drawing/2014/main" id="{B0F2D60E-3647-86E6-02BE-B8671F641B2D}"/>
              </a:ext>
            </a:extLst>
          </p:cNvPr>
          <p:cNvSpPr txBox="1"/>
          <p:nvPr/>
        </p:nvSpPr>
        <p:spPr>
          <a:xfrm>
            <a:off x="6501789" y="5807631"/>
            <a:ext cx="723491" cy="4182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63EAA5B9-E12E-47A5-BB45-12DBDFE3450D}" type="TxLink">
              <a:rPr lang="en-US" sz="2400" b="1" i="0" u="none" strike="noStrike" kern="1200">
                <a:solidFill>
                  <a:srgbClr val="156081"/>
                </a:solidFill>
                <a:effectLst/>
                <a:latin typeface="Bebas Neue" panose="020B0606020202050201" pitchFamily="34" charset="0"/>
              </a:rPr>
              <a:pPr algn="ctr"/>
              <a:t>28</a:t>
            </a:fld>
            <a:endParaRPr lang="en-US" sz="3200" b="1" kern="1200">
              <a:solidFill>
                <a:srgbClr val="156081"/>
              </a:solidFill>
              <a:effectLst/>
              <a:latin typeface="Bebas Neue" panose="020B0606020202050201" pitchFamily="34" charset="0"/>
            </a:endParaRPr>
          </a:p>
        </p:txBody>
      </p:sp>
      <p:sp>
        <p:nvSpPr>
          <p:cNvPr id="11" name="TextBox 1">
            <a:extLst>
              <a:ext uri="{FF2B5EF4-FFF2-40B4-BE49-F238E27FC236}">
                <a16:creationId xmlns:a16="http://schemas.microsoft.com/office/drawing/2014/main" id="{676A1974-8C5F-2F01-AFFE-244A1ED72834}"/>
              </a:ext>
            </a:extLst>
          </p:cNvPr>
          <p:cNvSpPr txBox="1"/>
          <p:nvPr/>
        </p:nvSpPr>
        <p:spPr>
          <a:xfrm>
            <a:off x="7623906" y="5807631"/>
            <a:ext cx="723580" cy="4182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E852839C-B564-4DF4-A94C-DCCC92B4D466}" type="TxLink">
              <a:rPr lang="en-US" sz="2400" b="1" i="0" u="none" strike="noStrike" kern="1200">
                <a:solidFill>
                  <a:srgbClr val="156081"/>
                </a:solidFill>
                <a:effectLst/>
                <a:latin typeface="Bebas Neue" panose="020B0606020202050201" pitchFamily="34" charset="0"/>
              </a:rPr>
              <a:pPr algn="ctr"/>
              <a:t>63</a:t>
            </a:fld>
            <a:endParaRPr lang="en-US" sz="3200" b="1" kern="1200">
              <a:solidFill>
                <a:srgbClr val="156081"/>
              </a:solidFill>
              <a:effectLst/>
              <a:latin typeface="Bebas Neue" panose="020B0606020202050201" pitchFamily="34" charset="0"/>
            </a:endParaRPr>
          </a:p>
        </p:txBody>
      </p:sp>
      <p:sp>
        <p:nvSpPr>
          <p:cNvPr id="12" name="TextBox 1">
            <a:extLst>
              <a:ext uri="{FF2B5EF4-FFF2-40B4-BE49-F238E27FC236}">
                <a16:creationId xmlns:a16="http://schemas.microsoft.com/office/drawing/2014/main" id="{F0961BD6-1999-3594-06D9-0AED5FC6189C}"/>
              </a:ext>
            </a:extLst>
          </p:cNvPr>
          <p:cNvSpPr txBox="1"/>
          <p:nvPr/>
        </p:nvSpPr>
        <p:spPr>
          <a:xfrm>
            <a:off x="8650646" y="5803143"/>
            <a:ext cx="723581" cy="4183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5303D36A-EEEB-4518-B4D5-D6DB01FB5A13}" type="TxLink">
              <a:rPr lang="en-US" sz="2400" b="1" i="0" u="none" strike="noStrike" kern="1200">
                <a:solidFill>
                  <a:srgbClr val="156081"/>
                </a:solidFill>
                <a:effectLst/>
                <a:latin typeface="Bebas Neue" panose="020B0606020202050201" pitchFamily="34" charset="0"/>
              </a:rPr>
              <a:pPr algn="ctr"/>
              <a:t>33</a:t>
            </a:fld>
            <a:endParaRPr lang="en-US" sz="3200" b="1" kern="1200">
              <a:solidFill>
                <a:srgbClr val="156081"/>
              </a:solidFill>
              <a:effectLst/>
              <a:latin typeface="Bebas Neue" panose="020B0606020202050201" pitchFamily="34" charset="0"/>
            </a:endParaRPr>
          </a:p>
        </p:txBody>
      </p:sp>
      <p:sp>
        <p:nvSpPr>
          <p:cNvPr id="13" name="TextBox 1">
            <a:extLst>
              <a:ext uri="{FF2B5EF4-FFF2-40B4-BE49-F238E27FC236}">
                <a16:creationId xmlns:a16="http://schemas.microsoft.com/office/drawing/2014/main" id="{733A19FB-4A55-8355-25E0-7EC9A80DA3E0}"/>
              </a:ext>
            </a:extLst>
          </p:cNvPr>
          <p:cNvSpPr txBox="1"/>
          <p:nvPr/>
        </p:nvSpPr>
        <p:spPr>
          <a:xfrm>
            <a:off x="9761050" y="5791200"/>
            <a:ext cx="723490" cy="4182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fld id="{539F957E-4DFC-46B4-90FC-F0C5FA3918D9}" type="TxLink">
              <a:rPr lang="en-US" sz="2400" b="1" i="0" u="none" strike="noStrike" kern="1200">
                <a:solidFill>
                  <a:srgbClr val="156081"/>
                </a:solidFill>
                <a:effectLst/>
                <a:latin typeface="Bebas Neue" panose="020B0606020202050201" pitchFamily="34" charset="0"/>
              </a:rPr>
              <a:pPr algn="ctr"/>
              <a:t>140</a:t>
            </a:fld>
            <a:endParaRPr lang="en-US" sz="3200" b="1" kern="1200">
              <a:solidFill>
                <a:srgbClr val="156081"/>
              </a:solidFill>
              <a:effectLst/>
              <a:latin typeface="Bebas Neue" panose="020B0606020202050201" pitchFamily="34" charset="0"/>
            </a:endParaRPr>
          </a:p>
        </p:txBody>
      </p:sp>
      <p:sp>
        <p:nvSpPr>
          <p:cNvPr id="14" name="TextBox 1">
            <a:extLst>
              <a:ext uri="{FF2B5EF4-FFF2-40B4-BE49-F238E27FC236}">
                <a16:creationId xmlns:a16="http://schemas.microsoft.com/office/drawing/2014/main" id="{247401D3-731B-6A4C-C174-BE49C19D56E0}"/>
              </a:ext>
            </a:extLst>
          </p:cNvPr>
          <p:cNvSpPr txBox="1"/>
          <p:nvPr/>
        </p:nvSpPr>
        <p:spPr>
          <a:xfrm>
            <a:off x="465139" y="5629162"/>
            <a:ext cx="1655183" cy="8088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i="0" u="none" kern="1200">
                <a:solidFill>
                  <a:srgbClr val="156081"/>
                </a:solidFill>
                <a:latin typeface="Bebas Neue" panose="020B0606020202050201" pitchFamily="34" charset="0"/>
              </a:rPr>
              <a:t>24/25</a:t>
            </a:r>
          </a:p>
          <a:p>
            <a:pPr algn="ctr"/>
            <a:r>
              <a:rPr lang="en-US" sz="2400" b="1" i="0" u="none" kern="1200">
                <a:solidFill>
                  <a:srgbClr val="156081"/>
                </a:solidFill>
                <a:latin typeface="Bebas Neue" panose="020B0606020202050201" pitchFamily="34" charset="0"/>
              </a:rPr>
              <a:t>Credentials:</a:t>
            </a:r>
            <a:endParaRPr lang="en-US" sz="2400" b="1" kern="1200">
              <a:solidFill>
                <a:srgbClr val="156081"/>
              </a:solidFill>
              <a:latin typeface="Bebas Neue" panose="020B0606020202050201" pitchFamily="34" charset="0"/>
            </a:endParaRPr>
          </a:p>
        </p:txBody>
      </p:sp>
      <p:sp>
        <p:nvSpPr>
          <p:cNvPr id="15" name="Arrow: Right 14">
            <a:extLst>
              <a:ext uri="{FF2B5EF4-FFF2-40B4-BE49-F238E27FC236}">
                <a16:creationId xmlns:a16="http://schemas.microsoft.com/office/drawing/2014/main" id="{C81933C0-BFFB-F5F7-8B4B-D2C8F6CABEE3}"/>
              </a:ext>
            </a:extLst>
          </p:cNvPr>
          <p:cNvSpPr/>
          <p:nvPr/>
        </p:nvSpPr>
        <p:spPr>
          <a:xfrm>
            <a:off x="2002729" y="5919019"/>
            <a:ext cx="248857" cy="21631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09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7EBAE-7D99-216B-4111-DF8B0D4DE48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ED38A69-B2E0-F686-C63B-18BF7EAA029D}"/>
              </a:ext>
            </a:extLst>
          </p:cNvPr>
          <p:cNvSpPr txBox="1">
            <a:spLocks/>
          </p:cNvSpPr>
          <p:nvPr/>
        </p:nvSpPr>
        <p:spPr>
          <a:xfrm>
            <a:off x="1376172" y="3482459"/>
            <a:ext cx="2176033" cy="4517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1" kern="1200">
                <a:solidFill>
                  <a:schemeClr val="tx1"/>
                </a:solidFill>
                <a:latin typeface="Bebas Neue" panose="020B0606020202050201" pitchFamily="34" charset="0"/>
                <a:ea typeface="+mj-ea"/>
                <a:cs typeface="+mj-cs"/>
              </a:defRPr>
            </a:lvl1pPr>
          </a:lstStyle>
          <a:p>
            <a:pPr algn="ctr"/>
            <a:r>
              <a:rPr lang="en-US" sz="1800" b="0">
                <a:latin typeface="+mj-lt"/>
              </a:rPr>
              <a:t>Troy Amick, Director</a:t>
            </a:r>
          </a:p>
        </p:txBody>
      </p:sp>
      <p:sp>
        <p:nvSpPr>
          <p:cNvPr id="6" name="Title 1">
            <a:extLst>
              <a:ext uri="{FF2B5EF4-FFF2-40B4-BE49-F238E27FC236}">
                <a16:creationId xmlns:a16="http://schemas.microsoft.com/office/drawing/2014/main" id="{D7A87118-C7C3-90B6-8907-B09EAD6BB74F}"/>
              </a:ext>
            </a:extLst>
          </p:cNvPr>
          <p:cNvSpPr>
            <a:spLocks noGrp="1"/>
          </p:cNvSpPr>
          <p:nvPr>
            <p:ph type="title"/>
          </p:nvPr>
        </p:nvSpPr>
        <p:spPr>
          <a:xfrm>
            <a:off x="598082" y="263112"/>
            <a:ext cx="10995836" cy="894572"/>
          </a:xfrm>
        </p:spPr>
        <p:txBody>
          <a:bodyPr/>
          <a:lstStyle/>
          <a:p>
            <a:r>
              <a:rPr lang="en-US"/>
              <a:t>IT Pathway Progress</a:t>
            </a:r>
          </a:p>
        </p:txBody>
      </p:sp>
      <p:sp>
        <p:nvSpPr>
          <p:cNvPr id="7" name="TextBox 6">
            <a:extLst>
              <a:ext uri="{FF2B5EF4-FFF2-40B4-BE49-F238E27FC236}">
                <a16:creationId xmlns:a16="http://schemas.microsoft.com/office/drawing/2014/main" id="{9B79BE73-4F15-8459-6261-ED88033FFE3B}"/>
              </a:ext>
            </a:extLst>
          </p:cNvPr>
          <p:cNvSpPr txBox="1"/>
          <p:nvPr/>
        </p:nvSpPr>
        <p:spPr>
          <a:xfrm>
            <a:off x="6992938" y="6611779"/>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sp>
        <p:nvSpPr>
          <p:cNvPr id="11" name="TextBox 10">
            <a:extLst>
              <a:ext uri="{FF2B5EF4-FFF2-40B4-BE49-F238E27FC236}">
                <a16:creationId xmlns:a16="http://schemas.microsoft.com/office/drawing/2014/main" id="{997B7B8F-9877-6C0F-7133-811D328BAF91}"/>
              </a:ext>
            </a:extLst>
          </p:cNvPr>
          <p:cNvSpPr txBox="1"/>
          <p:nvPr/>
        </p:nvSpPr>
        <p:spPr>
          <a:xfrm>
            <a:off x="4228075" y="3519535"/>
            <a:ext cx="1936748" cy="369332"/>
          </a:xfrm>
          <a:prstGeom prst="rect">
            <a:avLst/>
          </a:prstGeom>
          <a:noFill/>
        </p:spPr>
        <p:txBody>
          <a:bodyPr wrap="square">
            <a:spAutoFit/>
          </a:bodyPr>
          <a:lstStyle/>
          <a:p>
            <a:pPr algn="ctr"/>
            <a:r>
              <a:rPr lang="en-US" sz="1800">
                <a:latin typeface="+mj-lt"/>
              </a:rPr>
              <a:t>Tyler Esp, Faculty</a:t>
            </a:r>
            <a:endParaRPr lang="en-US"/>
          </a:p>
        </p:txBody>
      </p:sp>
      <p:sp>
        <p:nvSpPr>
          <p:cNvPr id="12" name="TextBox 11">
            <a:extLst>
              <a:ext uri="{FF2B5EF4-FFF2-40B4-BE49-F238E27FC236}">
                <a16:creationId xmlns:a16="http://schemas.microsoft.com/office/drawing/2014/main" id="{F0A765B6-909C-782B-B05C-047383D654B0}"/>
              </a:ext>
            </a:extLst>
          </p:cNvPr>
          <p:cNvSpPr txBox="1"/>
          <p:nvPr/>
        </p:nvSpPr>
        <p:spPr>
          <a:xfrm>
            <a:off x="1480958" y="6121105"/>
            <a:ext cx="2029924" cy="369332"/>
          </a:xfrm>
          <a:prstGeom prst="rect">
            <a:avLst/>
          </a:prstGeom>
          <a:noFill/>
        </p:spPr>
        <p:txBody>
          <a:bodyPr wrap="square">
            <a:spAutoFit/>
          </a:bodyPr>
          <a:lstStyle/>
          <a:p>
            <a:pPr algn="ctr"/>
            <a:r>
              <a:rPr lang="en-US" sz="1800">
                <a:latin typeface="+mj-lt"/>
              </a:rPr>
              <a:t>JT Haskell, Faculty</a:t>
            </a:r>
            <a:endParaRPr lang="en-US"/>
          </a:p>
        </p:txBody>
      </p:sp>
      <p:sp>
        <p:nvSpPr>
          <p:cNvPr id="13" name="TextBox 12">
            <a:extLst>
              <a:ext uri="{FF2B5EF4-FFF2-40B4-BE49-F238E27FC236}">
                <a16:creationId xmlns:a16="http://schemas.microsoft.com/office/drawing/2014/main" id="{6E1C1AFF-2B2C-29F3-31E0-2983EEC688B4}"/>
              </a:ext>
            </a:extLst>
          </p:cNvPr>
          <p:cNvSpPr txBox="1"/>
          <p:nvPr/>
        </p:nvSpPr>
        <p:spPr>
          <a:xfrm>
            <a:off x="3764961" y="6072164"/>
            <a:ext cx="2862976" cy="369332"/>
          </a:xfrm>
          <a:prstGeom prst="rect">
            <a:avLst/>
          </a:prstGeom>
          <a:noFill/>
        </p:spPr>
        <p:txBody>
          <a:bodyPr wrap="square">
            <a:spAutoFit/>
          </a:bodyPr>
          <a:lstStyle/>
          <a:p>
            <a:pPr algn="ctr"/>
            <a:r>
              <a:rPr lang="en-US" sz="1800">
                <a:latin typeface="+mj-lt"/>
              </a:rPr>
              <a:t>Avery Mitchell, Faculty</a:t>
            </a:r>
            <a:endParaRPr lang="en-US"/>
          </a:p>
        </p:txBody>
      </p:sp>
      <p:pic>
        <p:nvPicPr>
          <p:cNvPr id="5122" name="Picture 2" descr="Esp, Tyler">
            <a:extLst>
              <a:ext uri="{FF2B5EF4-FFF2-40B4-BE49-F238E27FC236}">
                <a16:creationId xmlns:a16="http://schemas.microsoft.com/office/drawing/2014/main" id="{3C65F47D-B2C3-6D1C-CA41-23030F8F1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075" y="1523766"/>
            <a:ext cx="1936749" cy="19367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land, Justin">
            <a:extLst>
              <a:ext uri="{FF2B5EF4-FFF2-40B4-BE49-F238E27FC236}">
                <a16:creationId xmlns:a16="http://schemas.microsoft.com/office/drawing/2014/main" id="{4CB594B4-270C-5541-C24C-DB72AEF36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938" y="4165784"/>
            <a:ext cx="1936749" cy="19367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askell, JT">
            <a:extLst>
              <a:ext uri="{FF2B5EF4-FFF2-40B4-BE49-F238E27FC236}">
                <a16:creationId xmlns:a16="http://schemas.microsoft.com/office/drawing/2014/main" id="{B3E1570F-2CEE-D78D-74E8-215702EFF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133" y="4135415"/>
            <a:ext cx="1936749" cy="193674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itchell, Avery">
            <a:extLst>
              <a:ext uri="{FF2B5EF4-FFF2-40B4-BE49-F238E27FC236}">
                <a16:creationId xmlns:a16="http://schemas.microsoft.com/office/drawing/2014/main" id="{FB7D89DE-94A9-6270-3D7B-714DF5848D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8076" y="4135416"/>
            <a:ext cx="1936748" cy="193674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Varos, Jasmine">
            <a:extLst>
              <a:ext uri="{FF2B5EF4-FFF2-40B4-BE49-F238E27FC236}">
                <a16:creationId xmlns:a16="http://schemas.microsoft.com/office/drawing/2014/main" id="{796921F3-998C-03BB-C5DB-35507A8366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a:fillRect/>
          </a:stretch>
        </p:blipFill>
        <p:spPr bwMode="auto">
          <a:xfrm>
            <a:off x="6949912" y="1482264"/>
            <a:ext cx="1979775" cy="19367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9CD051-0C25-4ECE-491C-6C53FFB81403}"/>
              </a:ext>
            </a:extLst>
          </p:cNvPr>
          <p:cNvSpPr txBox="1"/>
          <p:nvPr/>
        </p:nvSpPr>
        <p:spPr>
          <a:xfrm>
            <a:off x="6668752" y="6095147"/>
            <a:ext cx="2585120" cy="369332"/>
          </a:xfrm>
          <a:prstGeom prst="rect">
            <a:avLst/>
          </a:prstGeom>
          <a:noFill/>
        </p:spPr>
        <p:txBody>
          <a:bodyPr wrap="square">
            <a:spAutoFit/>
          </a:bodyPr>
          <a:lstStyle/>
          <a:p>
            <a:pPr algn="ctr"/>
            <a:r>
              <a:rPr lang="en-US" sz="1800">
                <a:latin typeface="+mj-lt"/>
              </a:rPr>
              <a:t>Justin Freeland, Faculty</a:t>
            </a:r>
            <a:endParaRPr lang="en-US"/>
          </a:p>
        </p:txBody>
      </p:sp>
      <p:sp>
        <p:nvSpPr>
          <p:cNvPr id="9" name="TextBox 8">
            <a:extLst>
              <a:ext uri="{FF2B5EF4-FFF2-40B4-BE49-F238E27FC236}">
                <a16:creationId xmlns:a16="http://schemas.microsoft.com/office/drawing/2014/main" id="{D406969E-C156-68F5-C860-C468683C3EFA}"/>
              </a:ext>
            </a:extLst>
          </p:cNvPr>
          <p:cNvSpPr txBox="1"/>
          <p:nvPr/>
        </p:nvSpPr>
        <p:spPr>
          <a:xfrm>
            <a:off x="6769821" y="3434506"/>
            <a:ext cx="2339956" cy="369332"/>
          </a:xfrm>
          <a:prstGeom prst="rect">
            <a:avLst/>
          </a:prstGeom>
          <a:noFill/>
        </p:spPr>
        <p:txBody>
          <a:bodyPr wrap="square">
            <a:spAutoFit/>
          </a:bodyPr>
          <a:lstStyle/>
          <a:p>
            <a:pPr algn="ctr"/>
            <a:r>
              <a:rPr lang="en-US" sz="1800">
                <a:latin typeface="+mj-lt"/>
              </a:rPr>
              <a:t>Jasmine Varos, Faculty</a:t>
            </a:r>
            <a:endParaRPr lang="en-US"/>
          </a:p>
        </p:txBody>
      </p:sp>
      <p:pic>
        <p:nvPicPr>
          <p:cNvPr id="1028" name="Picture 4" descr="newest LCCC sport | LCCC | wyomingnews ...">
            <a:extLst>
              <a:ext uri="{FF2B5EF4-FFF2-40B4-BE49-F238E27FC236}">
                <a16:creationId xmlns:a16="http://schemas.microsoft.com/office/drawing/2014/main" id="{6F19A935-AA0D-8CD9-63B7-4435066284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a:fillRect/>
          </a:stretch>
        </p:blipFill>
        <p:spPr bwMode="auto">
          <a:xfrm>
            <a:off x="1649364" y="1523766"/>
            <a:ext cx="1836065" cy="193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24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7F32D75-F431-320F-D1AD-B14C0083C83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01DD42-3055-B0EE-3F81-696CACD4AA39}"/>
              </a:ext>
            </a:extLst>
          </p:cNvPr>
          <p:cNvSpPr txBox="1"/>
          <p:nvPr/>
        </p:nvSpPr>
        <p:spPr>
          <a:xfrm>
            <a:off x="674917" y="1213009"/>
            <a:ext cx="3461658" cy="2215991"/>
          </a:xfrm>
          <a:prstGeom prst="rect">
            <a:avLst/>
          </a:prstGeom>
          <a:noFill/>
        </p:spPr>
        <p:txBody>
          <a:bodyPr wrap="square" rtlCol="0">
            <a:spAutoFit/>
          </a:bodyPr>
          <a:lstStyle/>
          <a:p>
            <a:pPr algn="ctr"/>
            <a:r>
              <a:rPr lang="en-US" sz="13800">
                <a:solidFill>
                  <a:schemeClr val="bg1"/>
                </a:solidFill>
                <a:latin typeface="Bebas Neue" panose="020B0606020202050201" pitchFamily="34" charset="0"/>
              </a:rPr>
              <a:t>62%</a:t>
            </a:r>
          </a:p>
        </p:txBody>
      </p:sp>
      <p:sp>
        <p:nvSpPr>
          <p:cNvPr id="3" name="TextBox 2">
            <a:extLst>
              <a:ext uri="{FF2B5EF4-FFF2-40B4-BE49-F238E27FC236}">
                <a16:creationId xmlns:a16="http://schemas.microsoft.com/office/drawing/2014/main" id="{0D95C806-4386-D377-869E-4242F26F3F76}"/>
              </a:ext>
            </a:extLst>
          </p:cNvPr>
          <p:cNvSpPr txBox="1"/>
          <p:nvPr/>
        </p:nvSpPr>
        <p:spPr>
          <a:xfrm>
            <a:off x="1095831" y="3490686"/>
            <a:ext cx="2278743" cy="1569660"/>
          </a:xfrm>
          <a:prstGeom prst="rect">
            <a:avLst/>
          </a:prstGeom>
          <a:noFill/>
        </p:spPr>
        <p:txBody>
          <a:bodyPr wrap="square" rtlCol="0">
            <a:spAutoFit/>
          </a:bodyPr>
          <a:lstStyle/>
          <a:p>
            <a:pPr algn="ctr"/>
            <a:r>
              <a:rPr lang="en-US" sz="4800">
                <a:solidFill>
                  <a:schemeClr val="bg1"/>
                </a:solidFill>
                <a:latin typeface="Bebas Neue" panose="020B0606020202050201" pitchFamily="34" charset="0"/>
              </a:rPr>
              <a:t>Part-Time</a:t>
            </a:r>
          </a:p>
          <a:p>
            <a:pPr algn="ctr"/>
            <a:r>
              <a:rPr lang="en-US" sz="4800">
                <a:solidFill>
                  <a:schemeClr val="bg1"/>
                </a:solidFill>
                <a:latin typeface="Bebas Neue" panose="020B0606020202050201" pitchFamily="34" charset="0"/>
              </a:rPr>
              <a:t>Students</a:t>
            </a:r>
          </a:p>
        </p:txBody>
      </p:sp>
      <p:sp>
        <p:nvSpPr>
          <p:cNvPr id="4" name="TextBox 3">
            <a:extLst>
              <a:ext uri="{FF2B5EF4-FFF2-40B4-BE49-F238E27FC236}">
                <a16:creationId xmlns:a16="http://schemas.microsoft.com/office/drawing/2014/main" id="{6015FFBE-BEB5-E95A-6E95-A8B3AC47D865}"/>
              </a:ext>
            </a:extLst>
          </p:cNvPr>
          <p:cNvSpPr txBox="1"/>
          <p:nvPr/>
        </p:nvSpPr>
        <p:spPr>
          <a:xfrm>
            <a:off x="4267203" y="1213009"/>
            <a:ext cx="3461658" cy="2215991"/>
          </a:xfrm>
          <a:prstGeom prst="rect">
            <a:avLst/>
          </a:prstGeom>
          <a:noFill/>
        </p:spPr>
        <p:txBody>
          <a:bodyPr wrap="square" rtlCol="0">
            <a:spAutoFit/>
          </a:bodyPr>
          <a:lstStyle/>
          <a:p>
            <a:pPr algn="ctr"/>
            <a:r>
              <a:rPr lang="en-US" sz="13800">
                <a:solidFill>
                  <a:schemeClr val="bg1"/>
                </a:solidFill>
                <a:latin typeface="Bebas Neue" panose="020B0606020202050201" pitchFamily="34" charset="0"/>
              </a:rPr>
              <a:t>42%</a:t>
            </a:r>
          </a:p>
        </p:txBody>
      </p:sp>
      <p:sp>
        <p:nvSpPr>
          <p:cNvPr id="6" name="TextBox 5">
            <a:extLst>
              <a:ext uri="{FF2B5EF4-FFF2-40B4-BE49-F238E27FC236}">
                <a16:creationId xmlns:a16="http://schemas.microsoft.com/office/drawing/2014/main" id="{A8935D88-AB71-29E1-0EBD-0EAFBC18F885}"/>
              </a:ext>
            </a:extLst>
          </p:cNvPr>
          <p:cNvSpPr txBox="1"/>
          <p:nvPr/>
        </p:nvSpPr>
        <p:spPr>
          <a:xfrm>
            <a:off x="7859489" y="1213009"/>
            <a:ext cx="3461658" cy="2215991"/>
          </a:xfrm>
          <a:prstGeom prst="rect">
            <a:avLst/>
          </a:prstGeom>
          <a:noFill/>
        </p:spPr>
        <p:txBody>
          <a:bodyPr wrap="square" rtlCol="0">
            <a:spAutoFit/>
          </a:bodyPr>
          <a:lstStyle/>
          <a:p>
            <a:pPr algn="ctr"/>
            <a:r>
              <a:rPr lang="en-US" sz="13800">
                <a:solidFill>
                  <a:schemeClr val="bg1"/>
                </a:solidFill>
                <a:latin typeface="Bebas Neue" panose="020B0606020202050201" pitchFamily="34" charset="0"/>
              </a:rPr>
              <a:t>45%</a:t>
            </a:r>
          </a:p>
        </p:txBody>
      </p:sp>
      <p:sp>
        <p:nvSpPr>
          <p:cNvPr id="8" name="TextBox 7">
            <a:extLst>
              <a:ext uri="{FF2B5EF4-FFF2-40B4-BE49-F238E27FC236}">
                <a16:creationId xmlns:a16="http://schemas.microsoft.com/office/drawing/2014/main" id="{08FEBD3F-3113-9E50-30BA-172AADFB920B}"/>
              </a:ext>
            </a:extLst>
          </p:cNvPr>
          <p:cNvSpPr txBox="1"/>
          <p:nvPr/>
        </p:nvSpPr>
        <p:spPr>
          <a:xfrm>
            <a:off x="4669974" y="3490686"/>
            <a:ext cx="2656115" cy="1569660"/>
          </a:xfrm>
          <a:prstGeom prst="rect">
            <a:avLst/>
          </a:prstGeom>
          <a:noFill/>
        </p:spPr>
        <p:txBody>
          <a:bodyPr wrap="square" rtlCol="0">
            <a:spAutoFit/>
          </a:bodyPr>
          <a:lstStyle/>
          <a:p>
            <a:pPr algn="ctr"/>
            <a:r>
              <a:rPr lang="en-US" sz="4800">
                <a:solidFill>
                  <a:schemeClr val="bg1"/>
                </a:solidFill>
                <a:latin typeface="Bebas Neue" panose="020B0606020202050201" pitchFamily="34" charset="0"/>
              </a:rPr>
              <a:t>First-Generation</a:t>
            </a:r>
          </a:p>
        </p:txBody>
      </p:sp>
      <p:sp>
        <p:nvSpPr>
          <p:cNvPr id="11" name="TextBox 10">
            <a:extLst>
              <a:ext uri="{FF2B5EF4-FFF2-40B4-BE49-F238E27FC236}">
                <a16:creationId xmlns:a16="http://schemas.microsoft.com/office/drawing/2014/main" id="{7E95591F-857B-7240-7880-C4F3787680C3}"/>
              </a:ext>
            </a:extLst>
          </p:cNvPr>
          <p:cNvSpPr txBox="1"/>
          <p:nvPr/>
        </p:nvSpPr>
        <p:spPr>
          <a:xfrm>
            <a:off x="8218717" y="3490686"/>
            <a:ext cx="2656115" cy="1569660"/>
          </a:xfrm>
          <a:prstGeom prst="rect">
            <a:avLst/>
          </a:prstGeom>
          <a:noFill/>
        </p:spPr>
        <p:txBody>
          <a:bodyPr wrap="square" rtlCol="0">
            <a:spAutoFit/>
          </a:bodyPr>
          <a:lstStyle/>
          <a:p>
            <a:pPr algn="ctr"/>
            <a:r>
              <a:rPr lang="en-US" sz="4800">
                <a:solidFill>
                  <a:schemeClr val="bg1"/>
                </a:solidFill>
                <a:latin typeface="Bebas Neue" panose="020B0606020202050201" pitchFamily="34" charset="0"/>
              </a:rPr>
              <a:t>Low-Income (</a:t>
            </a:r>
            <a:r>
              <a:rPr lang="en-US" sz="4800" err="1">
                <a:solidFill>
                  <a:schemeClr val="bg1"/>
                </a:solidFill>
                <a:latin typeface="Bebas Neue" panose="020B0606020202050201" pitchFamily="34" charset="0"/>
              </a:rPr>
              <a:t>pell</a:t>
            </a:r>
            <a:r>
              <a:rPr lang="en-US" sz="4800">
                <a:solidFill>
                  <a:schemeClr val="bg1"/>
                </a:solidFill>
                <a:latin typeface="Bebas Neue" panose="020B0606020202050201" pitchFamily="34" charset="0"/>
              </a:rPr>
              <a:t>)</a:t>
            </a:r>
          </a:p>
        </p:txBody>
      </p:sp>
      <p:sp>
        <p:nvSpPr>
          <p:cNvPr id="14" name="TextBox 13">
            <a:extLst>
              <a:ext uri="{FF2B5EF4-FFF2-40B4-BE49-F238E27FC236}">
                <a16:creationId xmlns:a16="http://schemas.microsoft.com/office/drawing/2014/main" id="{EE4D4B63-5BB0-A43C-628C-6B927502CBB8}"/>
              </a:ext>
            </a:extLst>
          </p:cNvPr>
          <p:cNvSpPr txBox="1"/>
          <p:nvPr/>
        </p:nvSpPr>
        <p:spPr>
          <a:xfrm>
            <a:off x="6947243" y="6492979"/>
            <a:ext cx="5199062" cy="246221"/>
          </a:xfrm>
          <a:prstGeom prst="rect">
            <a:avLst/>
          </a:prstGeom>
          <a:noFill/>
        </p:spPr>
        <p:txBody>
          <a:bodyPr wrap="square" rtlCol="0">
            <a:spAutoFit/>
          </a:bodyPr>
          <a:lstStyle/>
          <a:p>
            <a:pPr algn="r"/>
            <a:r>
              <a:rPr lang="en-US" sz="1000" b="1">
                <a:solidFill>
                  <a:schemeClr val="bg1"/>
                </a:solidFill>
                <a:latin typeface="+mj-lt"/>
              </a:rPr>
              <a:t>Source: </a:t>
            </a:r>
            <a:r>
              <a:rPr lang="en-US" sz="1000">
                <a:solidFill>
                  <a:schemeClr val="bg1"/>
                </a:solidFill>
                <a:latin typeface="+mj-lt"/>
              </a:rPr>
              <a:t>LCCC Office of Institutional Research, </a:t>
            </a:r>
            <a:r>
              <a:rPr lang="en-US" sz="1000">
                <a:solidFill>
                  <a:schemeClr val="bg1"/>
                </a:solidFill>
                <a:latin typeface="Aptos" panose="020B0004020202020204" pitchFamily="34" charset="0"/>
                <a:ea typeface="Aptos" panose="020B0004020202020204" pitchFamily="34" charset="0"/>
                <a:cs typeface="Aptos" panose="020B0004020202020204" pitchFamily="34" charset="0"/>
              </a:rPr>
              <a:t>2024-2025 Degree-Seeking students </a:t>
            </a:r>
            <a:endParaRPr lang="en-US" sz="1000">
              <a:solidFill>
                <a:schemeClr val="bg1"/>
              </a:solidFill>
            </a:endParaRPr>
          </a:p>
        </p:txBody>
      </p:sp>
    </p:spTree>
    <p:extLst>
      <p:ext uri="{BB962C8B-B14F-4D97-AF65-F5344CB8AC3E}">
        <p14:creationId xmlns:p14="http://schemas.microsoft.com/office/powerpoint/2010/main" val="34855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8"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67B92-B431-B500-C052-4933D89E40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1D5016-BB83-C33C-D2D3-44D297BE256C}"/>
              </a:ext>
            </a:extLst>
          </p:cNvPr>
          <p:cNvSpPr>
            <a:spLocks noGrp="1"/>
          </p:cNvSpPr>
          <p:nvPr>
            <p:ph type="title"/>
          </p:nvPr>
        </p:nvSpPr>
        <p:spPr/>
        <p:txBody>
          <a:bodyPr/>
          <a:lstStyle/>
          <a:p>
            <a:r>
              <a:rPr lang="en-US"/>
              <a:t>We still have gaps, some big</a:t>
            </a:r>
          </a:p>
        </p:txBody>
      </p:sp>
      <p:sp>
        <p:nvSpPr>
          <p:cNvPr id="2" name="TextBox 1">
            <a:extLst>
              <a:ext uri="{FF2B5EF4-FFF2-40B4-BE49-F238E27FC236}">
                <a16:creationId xmlns:a16="http://schemas.microsoft.com/office/drawing/2014/main" id="{39989A7C-95B5-03FF-005F-103C13B970E8}"/>
              </a:ext>
            </a:extLst>
          </p:cNvPr>
          <p:cNvSpPr txBox="1"/>
          <p:nvPr/>
        </p:nvSpPr>
        <p:spPr>
          <a:xfrm>
            <a:off x="6832184" y="6558293"/>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graphicFrame>
        <p:nvGraphicFramePr>
          <p:cNvPr id="3" name="Chart 2">
            <a:extLst>
              <a:ext uri="{FF2B5EF4-FFF2-40B4-BE49-F238E27FC236}">
                <a16:creationId xmlns:a16="http://schemas.microsoft.com/office/drawing/2014/main" id="{3E07291C-DFCB-42B5-A204-0560B84A6661}"/>
              </a:ext>
            </a:extLst>
          </p:cNvPr>
          <p:cNvGraphicFramePr>
            <a:graphicFrameLocks/>
          </p:cNvGraphicFramePr>
          <p:nvPr>
            <p:extLst>
              <p:ext uri="{D42A27DB-BD31-4B8C-83A1-F6EECF244321}">
                <p14:modId xmlns:p14="http://schemas.microsoft.com/office/powerpoint/2010/main" val="1710618352"/>
              </p:ext>
            </p:extLst>
          </p:nvPr>
        </p:nvGraphicFramePr>
        <p:xfrm>
          <a:off x="487324" y="1465943"/>
          <a:ext cx="9063076" cy="49737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74796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545ED9-A288-CAE1-5FE8-D9604C2A2464}"/>
              </a:ext>
            </a:extLst>
          </p:cNvPr>
          <p:cNvSpPr>
            <a:spLocks noGrp="1"/>
          </p:cNvSpPr>
          <p:nvPr>
            <p:ph type="title"/>
          </p:nvPr>
        </p:nvSpPr>
        <p:spPr/>
        <p:txBody>
          <a:bodyPr/>
          <a:lstStyle/>
          <a:p>
            <a:r>
              <a:rPr lang="en-US"/>
              <a:t>Part-Time Persist the Least </a:t>
            </a:r>
          </a:p>
        </p:txBody>
      </p:sp>
      <p:graphicFrame>
        <p:nvGraphicFramePr>
          <p:cNvPr id="6" name="Chart 5">
            <a:extLst>
              <a:ext uri="{FF2B5EF4-FFF2-40B4-BE49-F238E27FC236}">
                <a16:creationId xmlns:a16="http://schemas.microsoft.com/office/drawing/2014/main" id="{A8AB8925-3BBB-41E8-9745-2D914B0F49C3}"/>
              </a:ext>
            </a:extLst>
          </p:cNvPr>
          <p:cNvGraphicFramePr>
            <a:graphicFrameLocks/>
          </p:cNvGraphicFramePr>
          <p:nvPr>
            <p:extLst>
              <p:ext uri="{D42A27DB-BD31-4B8C-83A1-F6EECF244321}">
                <p14:modId xmlns:p14="http://schemas.microsoft.com/office/powerpoint/2010/main" val="2112716299"/>
              </p:ext>
            </p:extLst>
          </p:nvPr>
        </p:nvGraphicFramePr>
        <p:xfrm>
          <a:off x="670831" y="1465943"/>
          <a:ext cx="8879569" cy="497376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8E96104B-1C67-028E-A31F-0081227B9C12}"/>
              </a:ext>
            </a:extLst>
          </p:cNvPr>
          <p:cNvSpPr txBox="1"/>
          <p:nvPr/>
        </p:nvSpPr>
        <p:spPr>
          <a:xfrm>
            <a:off x="6832184" y="6558293"/>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spTree>
    <p:extLst>
      <p:ext uri="{BB962C8B-B14F-4D97-AF65-F5344CB8AC3E}">
        <p14:creationId xmlns:p14="http://schemas.microsoft.com/office/powerpoint/2010/main" val="3476279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2648-202D-DC33-F8A4-362A4D78FF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9A5B84-2C46-B401-4678-92FEDB7346A6}"/>
              </a:ext>
            </a:extLst>
          </p:cNvPr>
          <p:cNvSpPr>
            <a:spLocks noGrp="1"/>
          </p:cNvSpPr>
          <p:nvPr>
            <p:ph type="title"/>
          </p:nvPr>
        </p:nvSpPr>
        <p:spPr/>
        <p:txBody>
          <a:bodyPr/>
          <a:lstStyle/>
          <a:p>
            <a:r>
              <a:rPr lang="en-US"/>
              <a:t>Not surprisingly, they Don’t Graduate</a:t>
            </a:r>
          </a:p>
        </p:txBody>
      </p:sp>
      <p:sp>
        <p:nvSpPr>
          <p:cNvPr id="7" name="TextBox 6">
            <a:extLst>
              <a:ext uri="{FF2B5EF4-FFF2-40B4-BE49-F238E27FC236}">
                <a16:creationId xmlns:a16="http://schemas.microsoft.com/office/drawing/2014/main" id="{510ABBB0-F43E-8665-B63F-58F209FCA0C4}"/>
              </a:ext>
            </a:extLst>
          </p:cNvPr>
          <p:cNvSpPr txBox="1"/>
          <p:nvPr/>
        </p:nvSpPr>
        <p:spPr>
          <a:xfrm>
            <a:off x="6832184" y="6558293"/>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a:t>
            </a:r>
          </a:p>
        </p:txBody>
      </p:sp>
      <p:graphicFrame>
        <p:nvGraphicFramePr>
          <p:cNvPr id="3" name="Chart 2">
            <a:extLst>
              <a:ext uri="{FF2B5EF4-FFF2-40B4-BE49-F238E27FC236}">
                <a16:creationId xmlns:a16="http://schemas.microsoft.com/office/drawing/2014/main" id="{C5F37D34-B86A-4B60-83A9-259835875244}"/>
              </a:ext>
            </a:extLst>
          </p:cNvPr>
          <p:cNvGraphicFramePr>
            <a:graphicFrameLocks/>
          </p:cNvGraphicFramePr>
          <p:nvPr>
            <p:extLst>
              <p:ext uri="{D42A27DB-BD31-4B8C-83A1-F6EECF244321}">
                <p14:modId xmlns:p14="http://schemas.microsoft.com/office/powerpoint/2010/main" val="1338247995"/>
              </p:ext>
            </p:extLst>
          </p:nvPr>
        </p:nvGraphicFramePr>
        <p:xfrm>
          <a:off x="682170" y="1528232"/>
          <a:ext cx="9035143" cy="4911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1452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40B3-8F1B-4645-C602-15B01AA1CFF3}"/>
              </a:ext>
            </a:extLst>
          </p:cNvPr>
          <p:cNvSpPr>
            <a:spLocks noGrp="1"/>
          </p:cNvSpPr>
          <p:nvPr>
            <p:ph type="title"/>
          </p:nvPr>
        </p:nvSpPr>
        <p:spPr>
          <a:xfrm>
            <a:off x="487324" y="283029"/>
            <a:ext cx="10866475" cy="968828"/>
          </a:xfrm>
        </p:spPr>
        <p:txBody>
          <a:bodyPr>
            <a:normAutofit/>
          </a:bodyPr>
          <a:lstStyle/>
          <a:p>
            <a:r>
              <a:rPr lang="en-US"/>
              <a:t>What Works?</a:t>
            </a:r>
          </a:p>
        </p:txBody>
      </p:sp>
      <p:sp>
        <p:nvSpPr>
          <p:cNvPr id="3" name="Content Placeholder 2">
            <a:extLst>
              <a:ext uri="{FF2B5EF4-FFF2-40B4-BE49-F238E27FC236}">
                <a16:creationId xmlns:a16="http://schemas.microsoft.com/office/drawing/2014/main" id="{3D52E2D6-CFC6-4EFF-FB45-07F7A67CDD75}"/>
              </a:ext>
            </a:extLst>
          </p:cNvPr>
          <p:cNvSpPr>
            <a:spLocks noGrp="1"/>
          </p:cNvSpPr>
          <p:nvPr>
            <p:ph idx="1"/>
          </p:nvPr>
        </p:nvSpPr>
        <p:spPr>
          <a:xfrm>
            <a:off x="662762" y="1132114"/>
            <a:ext cx="10866475" cy="5198742"/>
          </a:xfrm>
        </p:spPr>
        <p:txBody>
          <a:bodyPr>
            <a:normAutofit/>
          </a:bodyPr>
          <a:lstStyle/>
          <a:p>
            <a:pPr marL="0" indent="0">
              <a:buNone/>
            </a:pPr>
            <a:r>
              <a:rPr lang="en-US" b="1">
                <a:solidFill>
                  <a:srgbClr val="156081"/>
                </a:solidFill>
              </a:rPr>
              <a:t>#1.) Guided Pathways + Proactive Advising + Monitoring/Intervention + Momentum Credit Loads</a:t>
            </a:r>
          </a:p>
          <a:p>
            <a:pPr lvl="1"/>
            <a:r>
              <a:rPr lang="en-US" b="1" u="sng"/>
              <a:t>How they work together</a:t>
            </a:r>
            <a:r>
              <a:rPr lang="en-US"/>
              <a:t>:</a:t>
            </a:r>
          </a:p>
          <a:p>
            <a:pPr lvl="2"/>
            <a:r>
              <a:rPr lang="en-US"/>
              <a:t>Guided Pathways provides clear degree maps; student see what is required.</a:t>
            </a:r>
          </a:p>
          <a:p>
            <a:pPr lvl="2"/>
            <a:r>
              <a:rPr lang="en-US"/>
              <a:t>Proactive advising ensures students develop an individualized plan to follow the maps and adjust if needed.</a:t>
            </a:r>
          </a:p>
          <a:p>
            <a:pPr lvl="2"/>
            <a:r>
              <a:rPr lang="en-US"/>
              <a:t>Advisors encourage students to take 6+ credits each term (momentum), even part-time.</a:t>
            </a:r>
            <a:endParaRPr lang="en-US" b="1"/>
          </a:p>
          <a:p>
            <a:pPr lvl="2"/>
            <a:r>
              <a:rPr lang="en-US"/>
              <a:t>Early student engagement and progress is monitored, reported, and acted upon if risks arise.</a:t>
            </a:r>
          </a:p>
          <a:p>
            <a:r>
              <a:rPr lang="en-US" b="1" i="1" u="sng"/>
              <a:t>Why it’s effective</a:t>
            </a:r>
            <a:r>
              <a:rPr lang="en-US" b="1" i="1"/>
              <a:t>: </a:t>
            </a:r>
            <a:r>
              <a:rPr lang="en-US"/>
              <a:t>Students avoid excess credits, stay on track, receive supports when they struggle, and build early progress - a strong predictor of graduation.</a:t>
            </a:r>
          </a:p>
          <a:p>
            <a:pPr lvl="1">
              <a:lnSpc>
                <a:spcPct val="100000"/>
              </a:lnSpc>
              <a:spcBef>
                <a:spcPts val="0"/>
              </a:spcBef>
            </a:pPr>
            <a:endParaRPr lang="en-US"/>
          </a:p>
          <a:p>
            <a:pPr marL="0" indent="0">
              <a:lnSpc>
                <a:spcPct val="100000"/>
              </a:lnSpc>
              <a:spcBef>
                <a:spcPts val="0"/>
              </a:spcBef>
              <a:buNone/>
            </a:pPr>
            <a:endParaRPr lang="en-US"/>
          </a:p>
          <a:p>
            <a:pPr marL="0" indent="0">
              <a:lnSpc>
                <a:spcPct val="100000"/>
              </a:lnSpc>
              <a:spcBef>
                <a:spcPts val="0"/>
              </a:spcBef>
              <a:buNone/>
            </a:pPr>
            <a:endParaRPr lang="en-US"/>
          </a:p>
        </p:txBody>
      </p:sp>
    </p:spTree>
    <p:extLst>
      <p:ext uri="{BB962C8B-B14F-4D97-AF65-F5344CB8AC3E}">
        <p14:creationId xmlns:p14="http://schemas.microsoft.com/office/powerpoint/2010/main" val="2353511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7DD2A-1DBA-3EB8-36A1-C8B5EF2ABC5D}"/>
              </a:ext>
            </a:extLst>
          </p:cNvPr>
          <p:cNvSpPr>
            <a:spLocks noGrp="1"/>
          </p:cNvSpPr>
          <p:nvPr>
            <p:ph idx="1"/>
          </p:nvPr>
        </p:nvSpPr>
        <p:spPr>
          <a:xfrm>
            <a:off x="593651" y="500744"/>
            <a:ext cx="7251345" cy="5848298"/>
          </a:xfrm>
        </p:spPr>
        <p:txBody>
          <a:bodyPr/>
          <a:lstStyle/>
          <a:p>
            <a:pPr marL="0" indent="0">
              <a:buNone/>
            </a:pPr>
            <a:r>
              <a:rPr lang="en-US" dirty="0"/>
              <a:t>Where we are on point:</a:t>
            </a:r>
          </a:p>
          <a:p>
            <a:pPr lvl="1"/>
            <a:r>
              <a:rPr lang="en-US" dirty="0"/>
              <a:t>Pathways and program maps!</a:t>
            </a:r>
          </a:p>
          <a:p>
            <a:pPr lvl="1"/>
            <a:r>
              <a:rPr lang="en-US" dirty="0"/>
              <a:t>Success Coach model of Advising!</a:t>
            </a:r>
          </a:p>
          <a:p>
            <a:pPr lvl="1"/>
            <a:r>
              <a:rPr lang="en-US" dirty="0"/>
              <a:t>Roll out of Individualize Success Plans and </a:t>
            </a:r>
            <a:br>
              <a:rPr lang="en-US" dirty="0"/>
            </a:br>
            <a:r>
              <a:rPr lang="en-US" dirty="0"/>
              <a:t>STRT 1000! </a:t>
            </a:r>
          </a:p>
          <a:p>
            <a:pPr lvl="1"/>
            <a:endParaRPr lang="en-US" dirty="0"/>
          </a:p>
          <a:p>
            <a:pPr marL="0" indent="0">
              <a:buNone/>
            </a:pPr>
            <a:r>
              <a:rPr lang="en-US" dirty="0"/>
              <a:t>What we will work on this year:</a:t>
            </a:r>
          </a:p>
          <a:p>
            <a:pPr lvl="1"/>
            <a:r>
              <a:rPr lang="en-US" dirty="0"/>
              <a:t>Encouraging part-time students to do “one more”</a:t>
            </a:r>
            <a:br>
              <a:rPr lang="en-US" dirty="0"/>
            </a:br>
            <a:endParaRPr lang="en-US" dirty="0"/>
          </a:p>
          <a:p>
            <a:pPr lvl="1"/>
            <a:r>
              <a:rPr lang="en-US" dirty="0"/>
              <a:t>Implementing early progress reporting</a:t>
            </a:r>
          </a:p>
          <a:p>
            <a:pPr lvl="2"/>
            <a:r>
              <a:rPr lang="en-US" dirty="0"/>
              <a:t>Part-Time, Pell, and 1</a:t>
            </a:r>
            <a:r>
              <a:rPr lang="en-US" baseline="30000" dirty="0"/>
              <a:t>st</a:t>
            </a:r>
            <a:r>
              <a:rPr lang="en-US" dirty="0"/>
              <a:t> Generation Students (may include others)</a:t>
            </a:r>
          </a:p>
          <a:p>
            <a:pPr lvl="2"/>
            <a:r>
              <a:rPr lang="en-US" dirty="0"/>
              <a:t>2nd week of class, simply asking: </a:t>
            </a:r>
            <a:r>
              <a:rPr lang="en-US" b="1" i="1" dirty="0"/>
              <a:t>“Has the student engaged </a:t>
            </a:r>
            <a:r>
              <a:rPr lang="en-US" b="1" i="1"/>
              <a:t>and progressed </a:t>
            </a:r>
            <a:r>
              <a:rPr lang="en-US" b="1" i="1" dirty="0"/>
              <a:t>in class?”  </a:t>
            </a:r>
          </a:p>
        </p:txBody>
      </p:sp>
      <p:pic>
        <p:nvPicPr>
          <p:cNvPr id="2" name="Picture 1">
            <a:extLst>
              <a:ext uri="{FF2B5EF4-FFF2-40B4-BE49-F238E27FC236}">
                <a16:creationId xmlns:a16="http://schemas.microsoft.com/office/drawing/2014/main" id="{A2B4F4E5-8540-BC7A-8CB3-3587275381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3866" y="2092862"/>
            <a:ext cx="888534" cy="888534"/>
          </a:xfrm>
          <a:prstGeom prst="rect">
            <a:avLst/>
          </a:prstGeom>
          <a:noFill/>
          <a:ln>
            <a:noFill/>
          </a:ln>
        </p:spPr>
      </p:pic>
      <p:pic>
        <p:nvPicPr>
          <p:cNvPr id="2050" name="Picture 2" descr="Morrell, Trent">
            <a:extLst>
              <a:ext uri="{FF2B5EF4-FFF2-40B4-BE49-F238E27FC236}">
                <a16:creationId xmlns:a16="http://schemas.microsoft.com/office/drawing/2014/main" id="{3E98BD28-AFF8-B24C-37B0-8A6C3DD8D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9934" y="500743"/>
            <a:ext cx="1377217" cy="13772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elly, Meghan">
            <a:extLst>
              <a:ext uri="{FF2B5EF4-FFF2-40B4-BE49-F238E27FC236}">
                <a16:creationId xmlns:a16="http://schemas.microsoft.com/office/drawing/2014/main" id="{C5486189-BB5A-0E6F-5D7C-0B3C1C52F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2089" y="500744"/>
            <a:ext cx="1377217" cy="13772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cCown, Alli">
            <a:extLst>
              <a:ext uri="{FF2B5EF4-FFF2-40B4-BE49-F238E27FC236}">
                <a16:creationId xmlns:a16="http://schemas.microsoft.com/office/drawing/2014/main" id="{D1BEB451-1D83-90FC-8044-15C2000A8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9935" y="2345538"/>
            <a:ext cx="1377218" cy="13772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hockley, Katie">
            <a:extLst>
              <a:ext uri="{FF2B5EF4-FFF2-40B4-BE49-F238E27FC236}">
                <a16:creationId xmlns:a16="http://schemas.microsoft.com/office/drawing/2014/main" id="{C7103C55-4E79-B612-7987-3D99E16078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2089" y="2345538"/>
            <a:ext cx="1377218" cy="13772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581EDD-16B0-88DD-D1EE-F5FA09629BC7}"/>
              </a:ext>
            </a:extLst>
          </p:cNvPr>
          <p:cNvSpPr txBox="1"/>
          <p:nvPr/>
        </p:nvSpPr>
        <p:spPr>
          <a:xfrm>
            <a:off x="8209931" y="1877960"/>
            <a:ext cx="1377217" cy="430887"/>
          </a:xfrm>
          <a:prstGeom prst="rect">
            <a:avLst/>
          </a:prstGeom>
          <a:noFill/>
        </p:spPr>
        <p:txBody>
          <a:bodyPr wrap="square">
            <a:spAutoFit/>
          </a:bodyPr>
          <a:lstStyle/>
          <a:p>
            <a:pPr algn="ctr"/>
            <a:r>
              <a:rPr lang="en-US" sz="1100">
                <a:latin typeface="+mj-lt"/>
              </a:rPr>
              <a:t>Trent Morrell, STEM </a:t>
            </a:r>
            <a:br>
              <a:rPr lang="en-US" sz="1100">
                <a:latin typeface="+mj-lt"/>
              </a:rPr>
            </a:br>
            <a:r>
              <a:rPr lang="en-US" sz="1100">
                <a:latin typeface="+mj-lt"/>
              </a:rPr>
              <a:t>Pathway Coordinator</a:t>
            </a:r>
            <a:endParaRPr lang="en-US" sz="1100"/>
          </a:p>
        </p:txBody>
      </p:sp>
      <p:sp>
        <p:nvSpPr>
          <p:cNvPr id="5" name="TextBox 4">
            <a:extLst>
              <a:ext uri="{FF2B5EF4-FFF2-40B4-BE49-F238E27FC236}">
                <a16:creationId xmlns:a16="http://schemas.microsoft.com/office/drawing/2014/main" id="{6DA4AD6E-9CFD-D50F-0EB0-980C34987286}"/>
              </a:ext>
            </a:extLst>
          </p:cNvPr>
          <p:cNvSpPr txBox="1"/>
          <p:nvPr/>
        </p:nvSpPr>
        <p:spPr>
          <a:xfrm>
            <a:off x="9863948" y="1877418"/>
            <a:ext cx="1553497" cy="430887"/>
          </a:xfrm>
          <a:prstGeom prst="rect">
            <a:avLst/>
          </a:prstGeom>
          <a:noFill/>
        </p:spPr>
        <p:txBody>
          <a:bodyPr wrap="square">
            <a:spAutoFit/>
          </a:bodyPr>
          <a:lstStyle/>
          <a:p>
            <a:pPr algn="ctr"/>
            <a:r>
              <a:rPr lang="en-US" sz="1100">
                <a:latin typeface="+mj-lt"/>
              </a:rPr>
              <a:t>Meghan Kelly, Associate Dean, Library</a:t>
            </a:r>
            <a:endParaRPr lang="en-US" sz="1100"/>
          </a:p>
        </p:txBody>
      </p:sp>
      <p:sp>
        <p:nvSpPr>
          <p:cNvPr id="6" name="TextBox 5">
            <a:extLst>
              <a:ext uri="{FF2B5EF4-FFF2-40B4-BE49-F238E27FC236}">
                <a16:creationId xmlns:a16="http://schemas.microsoft.com/office/drawing/2014/main" id="{A37D961A-D728-7569-149E-4DADE8B269DA}"/>
              </a:ext>
            </a:extLst>
          </p:cNvPr>
          <p:cNvSpPr txBox="1"/>
          <p:nvPr/>
        </p:nvSpPr>
        <p:spPr>
          <a:xfrm>
            <a:off x="8101553" y="3759447"/>
            <a:ext cx="1593972" cy="430887"/>
          </a:xfrm>
          <a:prstGeom prst="rect">
            <a:avLst/>
          </a:prstGeom>
          <a:noFill/>
        </p:spPr>
        <p:txBody>
          <a:bodyPr wrap="square">
            <a:spAutoFit/>
          </a:bodyPr>
          <a:lstStyle/>
          <a:p>
            <a:pPr algn="ctr"/>
            <a:r>
              <a:rPr lang="en-US" sz="1100">
                <a:latin typeface="+mj-lt"/>
              </a:rPr>
              <a:t>Alli McCowen, Asst. Dir. Enrollment Services</a:t>
            </a:r>
            <a:endParaRPr lang="en-US" sz="1100"/>
          </a:p>
        </p:txBody>
      </p:sp>
      <p:sp>
        <p:nvSpPr>
          <p:cNvPr id="7" name="TextBox 6">
            <a:extLst>
              <a:ext uri="{FF2B5EF4-FFF2-40B4-BE49-F238E27FC236}">
                <a16:creationId xmlns:a16="http://schemas.microsoft.com/office/drawing/2014/main" id="{AF914386-8E84-860C-CF57-0BCF5AF3ABF1}"/>
              </a:ext>
            </a:extLst>
          </p:cNvPr>
          <p:cNvSpPr txBox="1"/>
          <p:nvPr/>
        </p:nvSpPr>
        <p:spPr>
          <a:xfrm>
            <a:off x="9763376" y="3759447"/>
            <a:ext cx="1754639" cy="430887"/>
          </a:xfrm>
          <a:prstGeom prst="rect">
            <a:avLst/>
          </a:prstGeom>
          <a:noFill/>
        </p:spPr>
        <p:txBody>
          <a:bodyPr wrap="square">
            <a:spAutoFit/>
          </a:bodyPr>
          <a:lstStyle/>
          <a:p>
            <a:pPr algn="ctr"/>
            <a:r>
              <a:rPr lang="en-US" sz="1100">
                <a:latin typeface="+mj-lt"/>
              </a:rPr>
              <a:t>Katie Shockley, Ag &amp; Equine Pathway Coordinator</a:t>
            </a:r>
            <a:endParaRPr lang="en-US" sz="1100"/>
          </a:p>
        </p:txBody>
      </p:sp>
      <p:pic>
        <p:nvPicPr>
          <p:cNvPr id="2058" name="Picture 10" descr="Herdt, Ben">
            <a:extLst>
              <a:ext uri="{FF2B5EF4-FFF2-40B4-BE49-F238E27FC236}">
                <a16:creationId xmlns:a16="http://schemas.microsoft.com/office/drawing/2014/main" id="{C3A00066-2669-FFDE-1496-350D1D7481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6390" y="4376370"/>
            <a:ext cx="1593972" cy="15939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D9416F-4E36-9358-E118-5BE11F53FACF}"/>
              </a:ext>
            </a:extLst>
          </p:cNvPr>
          <p:cNvSpPr txBox="1"/>
          <p:nvPr/>
        </p:nvSpPr>
        <p:spPr>
          <a:xfrm>
            <a:off x="8966390" y="5970342"/>
            <a:ext cx="1593972" cy="430887"/>
          </a:xfrm>
          <a:prstGeom prst="rect">
            <a:avLst/>
          </a:prstGeom>
          <a:noFill/>
        </p:spPr>
        <p:txBody>
          <a:bodyPr wrap="square">
            <a:spAutoFit/>
          </a:bodyPr>
          <a:lstStyle/>
          <a:p>
            <a:pPr algn="ctr"/>
            <a:r>
              <a:rPr lang="en-US" sz="1100">
                <a:latin typeface="+mj-lt"/>
              </a:rPr>
              <a:t>Ben Herdt, Director Enrollment Services</a:t>
            </a:r>
            <a:endParaRPr lang="en-US" sz="1100"/>
          </a:p>
        </p:txBody>
      </p:sp>
    </p:spTree>
    <p:extLst>
      <p:ext uri="{BB962C8B-B14F-4D97-AF65-F5344CB8AC3E}">
        <p14:creationId xmlns:p14="http://schemas.microsoft.com/office/powerpoint/2010/main" val="341628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500"/>
                                        <p:tgtEl>
                                          <p:spTgt spid="2054"/>
                                        </p:tgtEl>
                                      </p:cBhvr>
                                    </p:animEffect>
                                  </p:childTnLst>
                                </p:cTn>
                              </p:par>
                              <p:par>
                                <p:cTn id="20" presetID="10" presetClass="entr" presetSubtype="0" fill="hold" nodeType="with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8"/>
                                        </p:tgtEl>
                                        <p:attrNameLst>
                                          <p:attrName>style.visibility</p:attrName>
                                        </p:attrNameLst>
                                      </p:cBhvr>
                                      <p:to>
                                        <p:strVal val="visible"/>
                                      </p:to>
                                    </p:set>
                                    <p:animEffect transition="in" filter="fade">
                                      <p:cBhvr>
                                        <p:cTn id="38" dur="500"/>
                                        <p:tgtEl>
                                          <p:spTgt spid="205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9EB89-8121-24DE-E7F6-AE79D93C5D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3CCE03-6BFA-E3A5-E555-FD91C516C076}"/>
              </a:ext>
            </a:extLst>
          </p:cNvPr>
          <p:cNvSpPr>
            <a:spLocks noGrp="1"/>
          </p:cNvSpPr>
          <p:nvPr>
            <p:ph type="title"/>
          </p:nvPr>
        </p:nvSpPr>
        <p:spPr>
          <a:xfrm>
            <a:off x="4826000" y="3030859"/>
            <a:ext cx="7180942" cy="1325563"/>
          </a:xfrm>
        </p:spPr>
        <p:txBody>
          <a:bodyPr vert="horz" lIns="91440" tIns="45720" rIns="91440" bIns="45720" rtlCol="0" anchor="b">
            <a:normAutofit fontScale="90000"/>
          </a:bodyPr>
          <a:lstStyle/>
          <a:p>
            <a:r>
              <a:rPr lang="en-US" sz="5000" b="1"/>
              <a:t>Jennie Hedrick</a:t>
            </a:r>
            <a:br>
              <a:rPr lang="en-US" sz="4200"/>
            </a:br>
            <a:r>
              <a:rPr lang="fr-FR" sz="2400"/>
              <a:t>Manager, Student Services, Laramie Campus</a:t>
            </a:r>
            <a:br>
              <a:rPr lang="en-US" sz="2400"/>
            </a:br>
            <a:r>
              <a:rPr lang="en-US" sz="2400"/>
              <a:t>Certificate in Community College Leadership, UW</a:t>
            </a:r>
            <a:endParaRPr lang="en-US" sz="4200"/>
          </a:p>
        </p:txBody>
      </p:sp>
      <p:pic>
        <p:nvPicPr>
          <p:cNvPr id="7" name="Content Placeholder 6" descr="A person smiling at the camera&#10;&#10;AI-generated content may be incorrect.">
            <a:extLst>
              <a:ext uri="{FF2B5EF4-FFF2-40B4-BE49-F238E27FC236}">
                <a16:creationId xmlns:a16="http://schemas.microsoft.com/office/drawing/2014/main" id="{F54234E1-BE01-A79C-9C3A-EECB595041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572000" cy="6858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947124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BFB1C-99FE-0C1E-7E97-DCEC2F4E3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CCF0AA-72BB-8597-0225-5A709EAAF200}"/>
              </a:ext>
            </a:extLst>
          </p:cNvPr>
          <p:cNvSpPr>
            <a:spLocks noGrp="1"/>
          </p:cNvSpPr>
          <p:nvPr>
            <p:ph type="title"/>
          </p:nvPr>
        </p:nvSpPr>
        <p:spPr>
          <a:xfrm>
            <a:off x="487324" y="283029"/>
            <a:ext cx="10866475" cy="968828"/>
          </a:xfrm>
        </p:spPr>
        <p:txBody>
          <a:bodyPr>
            <a:normAutofit/>
          </a:bodyPr>
          <a:lstStyle/>
          <a:p>
            <a:r>
              <a:rPr lang="en-US"/>
              <a:t>What Works?</a:t>
            </a:r>
          </a:p>
        </p:txBody>
      </p:sp>
      <p:sp>
        <p:nvSpPr>
          <p:cNvPr id="3" name="Content Placeholder 2">
            <a:extLst>
              <a:ext uri="{FF2B5EF4-FFF2-40B4-BE49-F238E27FC236}">
                <a16:creationId xmlns:a16="http://schemas.microsoft.com/office/drawing/2014/main" id="{6A2AD364-2DE1-0A30-95CD-4ADA9FD3E091}"/>
              </a:ext>
            </a:extLst>
          </p:cNvPr>
          <p:cNvSpPr>
            <a:spLocks noGrp="1"/>
          </p:cNvSpPr>
          <p:nvPr>
            <p:ph idx="1"/>
          </p:nvPr>
        </p:nvSpPr>
        <p:spPr>
          <a:xfrm>
            <a:off x="662762" y="1132114"/>
            <a:ext cx="10866475" cy="5198742"/>
          </a:xfrm>
        </p:spPr>
        <p:txBody>
          <a:bodyPr>
            <a:normAutofit/>
          </a:bodyPr>
          <a:lstStyle/>
          <a:p>
            <a:pPr marL="0" indent="0">
              <a:buNone/>
            </a:pPr>
            <a:r>
              <a:rPr lang="en-US" b="1">
                <a:solidFill>
                  <a:srgbClr val="156081"/>
                </a:solidFill>
              </a:rPr>
              <a:t>#2.) Wraparound Supports + Financial Incentives/Aid + Advising/Coaching</a:t>
            </a:r>
          </a:p>
          <a:p>
            <a:pPr lvl="1"/>
            <a:r>
              <a:rPr lang="en-US" b="1" u="sng"/>
              <a:t>How they work together</a:t>
            </a:r>
            <a:r>
              <a:rPr lang="en-US"/>
              <a:t>:</a:t>
            </a:r>
          </a:p>
          <a:p>
            <a:pPr lvl="2"/>
            <a:r>
              <a:rPr lang="en-US"/>
              <a:t>Students meet regularly with an advisor or coach who helps navigate both academic and life issues.</a:t>
            </a:r>
          </a:p>
          <a:p>
            <a:pPr lvl="2"/>
            <a:r>
              <a:rPr lang="en-US"/>
              <a:t>Emergency aid or incentives are built into the advising relationship.</a:t>
            </a:r>
          </a:p>
          <a:p>
            <a:pPr lvl="2"/>
            <a:r>
              <a:rPr lang="en-US"/>
              <a:t>Need based aid is available to off-set time spent learning and not earning.</a:t>
            </a:r>
          </a:p>
          <a:p>
            <a:pPr lvl="2"/>
            <a:r>
              <a:rPr lang="en-US"/>
              <a:t>Referrals to food, housing, or childcare supports are embedded in this model.</a:t>
            </a:r>
          </a:p>
          <a:p>
            <a:pPr marL="914400" lvl="2" indent="0">
              <a:buNone/>
            </a:pPr>
            <a:endParaRPr lang="en-US"/>
          </a:p>
          <a:p>
            <a:r>
              <a:rPr lang="en-US" b="1" i="1" u="sng"/>
              <a:t>Why it’s effective</a:t>
            </a:r>
            <a:r>
              <a:rPr lang="en-US" b="1" i="1"/>
              <a:t>: </a:t>
            </a:r>
            <a:r>
              <a:rPr lang="en-US"/>
              <a:t>Holistic care builds trust and reduces external barriers that disproportionately affect part-time students and adult learners.</a:t>
            </a:r>
          </a:p>
          <a:p>
            <a:pPr marL="0" indent="0">
              <a:lnSpc>
                <a:spcPct val="100000"/>
              </a:lnSpc>
              <a:spcBef>
                <a:spcPts val="0"/>
              </a:spcBef>
              <a:buNone/>
            </a:pPr>
            <a:endParaRPr lang="en-US"/>
          </a:p>
          <a:p>
            <a:pPr marL="0" indent="0">
              <a:lnSpc>
                <a:spcPct val="100000"/>
              </a:lnSpc>
              <a:spcBef>
                <a:spcPts val="0"/>
              </a:spcBef>
              <a:buNone/>
            </a:pPr>
            <a:endParaRPr lang="en-US"/>
          </a:p>
        </p:txBody>
      </p:sp>
    </p:spTree>
    <p:extLst>
      <p:ext uri="{BB962C8B-B14F-4D97-AF65-F5344CB8AC3E}">
        <p14:creationId xmlns:p14="http://schemas.microsoft.com/office/powerpoint/2010/main" val="2052196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ED24175-512A-F959-56C2-DC65B4CAD484}"/>
              </a:ext>
            </a:extLst>
          </p:cNvPr>
          <p:cNvSpPr>
            <a:spLocks noGrp="1"/>
          </p:cNvSpPr>
          <p:nvPr>
            <p:ph idx="1"/>
          </p:nvPr>
        </p:nvSpPr>
        <p:spPr>
          <a:xfrm>
            <a:off x="593651" y="500744"/>
            <a:ext cx="8646994" cy="5848298"/>
          </a:xfrm>
        </p:spPr>
        <p:txBody>
          <a:bodyPr/>
          <a:lstStyle/>
          <a:p>
            <a:pPr marL="0" indent="0">
              <a:buNone/>
            </a:pPr>
            <a:r>
              <a:rPr lang="en-US" dirty="0"/>
              <a:t>Where we are on point:</a:t>
            </a:r>
          </a:p>
          <a:p>
            <a:pPr lvl="1"/>
            <a:r>
              <a:rPr lang="en-US" dirty="0"/>
              <a:t>Success Coach model of Advising!</a:t>
            </a:r>
          </a:p>
          <a:p>
            <a:pPr lvl="1"/>
            <a:r>
              <a:rPr lang="en-US" dirty="0"/>
              <a:t>Pathway Coordinators and the Pathway </a:t>
            </a:r>
            <a:br>
              <a:rPr lang="en-US" dirty="0"/>
            </a:br>
            <a:r>
              <a:rPr lang="en-US" dirty="0"/>
              <a:t>Leadership Teams!</a:t>
            </a:r>
          </a:p>
          <a:p>
            <a:pPr lvl="1"/>
            <a:r>
              <a:rPr lang="en-US" dirty="0"/>
              <a:t>Excellent resources (e.g., counseling, FNBO Food Pantry, transitional services fun, etc.)!</a:t>
            </a:r>
          </a:p>
          <a:p>
            <a:pPr lvl="1"/>
            <a:r>
              <a:rPr lang="en-US" dirty="0"/>
              <a:t>More need-based aid (e.g., Wyoming’s Tomorrow, etc.)! </a:t>
            </a:r>
          </a:p>
          <a:p>
            <a:pPr lvl="1"/>
            <a:endParaRPr lang="en-US" dirty="0"/>
          </a:p>
          <a:p>
            <a:pPr marL="0" indent="0">
              <a:buNone/>
            </a:pPr>
            <a:r>
              <a:rPr lang="en-US" dirty="0"/>
              <a:t>What we will work on this year:</a:t>
            </a:r>
          </a:p>
          <a:p>
            <a:pPr lvl="1"/>
            <a:r>
              <a:rPr lang="en-US" dirty="0"/>
              <a:t>Developing better interventions and tying wrap around services and resources to early term student alerts.</a:t>
            </a:r>
          </a:p>
        </p:txBody>
      </p:sp>
      <p:pic>
        <p:nvPicPr>
          <p:cNvPr id="2050" name="Picture 2" descr="LCCC's FNBO Food Pantry expanding support for students in need - LCCC |  Laramie County Community College, Wyoming">
            <a:extLst>
              <a:ext uri="{FF2B5EF4-FFF2-40B4-BE49-F238E27FC236}">
                <a16:creationId xmlns:a16="http://schemas.microsoft.com/office/drawing/2014/main" id="{1979AEAC-FD4B-DB1C-993E-0D37D77975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95" r="50000"/>
          <a:stretch>
            <a:fillRect/>
          </a:stretch>
        </p:blipFill>
        <p:spPr bwMode="auto">
          <a:xfrm>
            <a:off x="9082309" y="500744"/>
            <a:ext cx="2516040" cy="382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018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11066-3FAA-1B03-DC56-8A704BB39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19CCAA-07A8-830A-2FB8-CBF0627C5FC7}"/>
              </a:ext>
            </a:extLst>
          </p:cNvPr>
          <p:cNvSpPr>
            <a:spLocks noGrp="1"/>
          </p:cNvSpPr>
          <p:nvPr>
            <p:ph type="title"/>
          </p:nvPr>
        </p:nvSpPr>
        <p:spPr>
          <a:xfrm>
            <a:off x="487324" y="283029"/>
            <a:ext cx="10866475" cy="968828"/>
          </a:xfrm>
        </p:spPr>
        <p:txBody>
          <a:bodyPr>
            <a:normAutofit/>
          </a:bodyPr>
          <a:lstStyle/>
          <a:p>
            <a:r>
              <a:rPr lang="en-US"/>
              <a:t>What Works?</a:t>
            </a:r>
          </a:p>
        </p:txBody>
      </p:sp>
      <p:sp>
        <p:nvSpPr>
          <p:cNvPr id="3" name="Content Placeholder 2">
            <a:extLst>
              <a:ext uri="{FF2B5EF4-FFF2-40B4-BE49-F238E27FC236}">
                <a16:creationId xmlns:a16="http://schemas.microsoft.com/office/drawing/2014/main" id="{E7204026-8804-D554-A99A-9DDB82A77932}"/>
              </a:ext>
            </a:extLst>
          </p:cNvPr>
          <p:cNvSpPr>
            <a:spLocks noGrp="1"/>
          </p:cNvSpPr>
          <p:nvPr>
            <p:ph idx="1"/>
          </p:nvPr>
        </p:nvSpPr>
        <p:spPr>
          <a:xfrm>
            <a:off x="662762" y="1132114"/>
            <a:ext cx="10866475" cy="5198742"/>
          </a:xfrm>
        </p:spPr>
        <p:txBody>
          <a:bodyPr>
            <a:normAutofit lnSpcReduction="10000"/>
          </a:bodyPr>
          <a:lstStyle/>
          <a:p>
            <a:pPr marL="0" indent="0">
              <a:buNone/>
            </a:pPr>
            <a:r>
              <a:rPr lang="en-US" b="1">
                <a:solidFill>
                  <a:srgbClr val="156081"/>
                </a:solidFill>
              </a:rPr>
              <a:t>#3.) Flexible, Predictable Scheduling + Accelerated Formats + Corequisite Dev Ed</a:t>
            </a:r>
          </a:p>
          <a:p>
            <a:pPr lvl="1"/>
            <a:r>
              <a:rPr lang="en-US" b="1" u="sng"/>
              <a:t>How they work together</a:t>
            </a:r>
            <a:r>
              <a:rPr lang="en-US"/>
              <a:t>:</a:t>
            </a:r>
          </a:p>
          <a:p>
            <a:pPr lvl="2"/>
            <a:r>
              <a:rPr lang="en-US"/>
              <a:t>Courses offered in set, repeating time blocks (e.g., evenings, weekends, or hybrid) so students can build consistent schedules around work and family.</a:t>
            </a:r>
          </a:p>
          <a:p>
            <a:pPr lvl="2"/>
            <a:r>
              <a:rPr lang="en-US"/>
              <a:t>Predictable scheduling allows students to plan (and register) multiple terms ahead without guessing if a course will be offered.</a:t>
            </a:r>
          </a:p>
          <a:p>
            <a:pPr lvl="2"/>
            <a:r>
              <a:rPr lang="en-US"/>
              <a:t>Courses offered in accelerated formats (e.g., 8-weeks) allow students to take one or two classes at a time in short bursts and still earn 12+ credits in a year.</a:t>
            </a:r>
          </a:p>
          <a:p>
            <a:pPr lvl="2"/>
            <a:r>
              <a:rPr lang="en-US"/>
              <a:t>Integrated developmental content with college-level coursework allows students to earn credit from day one. </a:t>
            </a:r>
            <a:br>
              <a:rPr lang="en-US"/>
            </a:br>
            <a:endParaRPr lang="en-US"/>
          </a:p>
          <a:p>
            <a:r>
              <a:rPr lang="en-US" b="1" i="1" u="sng"/>
              <a:t>Why it’s effective</a:t>
            </a:r>
            <a:r>
              <a:rPr lang="en-US" b="1" i="1"/>
              <a:t>: </a:t>
            </a:r>
            <a:r>
              <a:rPr lang="en-US"/>
              <a:t>Removes remediation barrier, helps part-time students build momentum, increases persistence through structure, and aligns with guided pathways structures. </a:t>
            </a:r>
          </a:p>
        </p:txBody>
      </p:sp>
    </p:spTree>
    <p:extLst>
      <p:ext uri="{BB962C8B-B14F-4D97-AF65-F5344CB8AC3E}">
        <p14:creationId xmlns:p14="http://schemas.microsoft.com/office/powerpoint/2010/main" val="2302592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C42E036-5E59-C892-1E32-C43339512F45}"/>
              </a:ext>
            </a:extLst>
          </p:cNvPr>
          <p:cNvSpPr txBox="1">
            <a:spLocks/>
          </p:cNvSpPr>
          <p:nvPr/>
        </p:nvSpPr>
        <p:spPr>
          <a:xfrm>
            <a:off x="593650" y="500744"/>
            <a:ext cx="10995837" cy="5848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Medium" panose="000006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Where we are on point:</a:t>
            </a:r>
          </a:p>
          <a:p>
            <a:pPr lvl="1"/>
            <a:r>
              <a:rPr lang="en-US" dirty="0"/>
              <a:t>LCCC has been doing Co-requisite Math &amp; English for years!</a:t>
            </a:r>
          </a:p>
          <a:p>
            <a:pPr lvl="1"/>
            <a:r>
              <a:rPr lang="en-US" dirty="0"/>
              <a:t>Some programs have structured curricula and implemented block schedules, which appears to work!</a:t>
            </a:r>
          </a:p>
          <a:p>
            <a:pPr lvl="1"/>
            <a:endParaRPr lang="en-US" dirty="0"/>
          </a:p>
          <a:p>
            <a:pPr marL="0" indent="0">
              <a:buFont typeface="Arial" panose="020B0604020202020204" pitchFamily="34" charset="0"/>
              <a:buNone/>
            </a:pPr>
            <a:r>
              <a:rPr lang="en-US" dirty="0"/>
              <a:t>What we will work on this year:</a:t>
            </a:r>
          </a:p>
          <a:p>
            <a:pPr lvl="1"/>
            <a:r>
              <a:rPr lang="en-US" dirty="0"/>
              <a:t>The big question – are we moving to 8-week structure as the primary delivery format?  </a:t>
            </a:r>
          </a:p>
        </p:txBody>
      </p:sp>
      <p:pic>
        <p:nvPicPr>
          <p:cNvPr id="8" name="Picture 7" descr="A sign on a brick wall&#10;&#10;AI-generated content may be incorrect.">
            <a:extLst>
              <a:ext uri="{FF2B5EF4-FFF2-40B4-BE49-F238E27FC236}">
                <a16:creationId xmlns:a16="http://schemas.microsoft.com/office/drawing/2014/main" id="{F49F1A4C-9A7C-624C-01C9-B04E2698B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83150">
            <a:off x="8009971" y="4108724"/>
            <a:ext cx="2833997" cy="2127344"/>
          </a:xfrm>
          <a:prstGeom prst="rect">
            <a:avLst/>
          </a:prstGeom>
        </p:spPr>
      </p:pic>
      <p:pic>
        <p:nvPicPr>
          <p:cNvPr id="6" name="Picture 5" descr="A white rectangular sign with blue text&#10;&#10;AI-generated content may be incorrect.">
            <a:extLst>
              <a:ext uri="{FF2B5EF4-FFF2-40B4-BE49-F238E27FC236}">
                <a16:creationId xmlns:a16="http://schemas.microsoft.com/office/drawing/2014/main" id="{2020D68F-B4E5-21EC-50A0-90A843144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9466">
            <a:off x="5440159" y="3793839"/>
            <a:ext cx="2940665" cy="2127344"/>
          </a:xfrm>
          <a:prstGeom prst="rect">
            <a:avLst/>
          </a:prstGeom>
        </p:spPr>
      </p:pic>
      <p:pic>
        <p:nvPicPr>
          <p:cNvPr id="9" name="Picture 8">
            <a:extLst>
              <a:ext uri="{FF2B5EF4-FFF2-40B4-BE49-F238E27FC236}">
                <a16:creationId xmlns:a16="http://schemas.microsoft.com/office/drawing/2014/main" id="{13DD40C9-55B3-5E71-2E63-7B3F5FF2A2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0990" y="3245704"/>
            <a:ext cx="1187133" cy="1187133"/>
          </a:xfrm>
          <a:prstGeom prst="rect">
            <a:avLst/>
          </a:prstGeom>
          <a:noFill/>
          <a:ln>
            <a:noFill/>
          </a:ln>
        </p:spPr>
      </p:pic>
      <p:pic>
        <p:nvPicPr>
          <p:cNvPr id="7170" name="Picture 2" descr="Hanson, Sheridan">
            <a:extLst>
              <a:ext uri="{FF2B5EF4-FFF2-40B4-BE49-F238E27FC236}">
                <a16:creationId xmlns:a16="http://schemas.microsoft.com/office/drawing/2014/main" id="{F989DDEE-5D01-AB3C-91F7-F5D04F1032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044" y="3995749"/>
            <a:ext cx="1550752" cy="15507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18D0BD4-41A4-3102-CEC9-E685BB7B617D}"/>
              </a:ext>
            </a:extLst>
          </p:cNvPr>
          <p:cNvSpPr txBox="1"/>
          <p:nvPr/>
        </p:nvSpPr>
        <p:spPr>
          <a:xfrm>
            <a:off x="681536" y="5546501"/>
            <a:ext cx="2123767" cy="430887"/>
          </a:xfrm>
          <a:prstGeom prst="rect">
            <a:avLst/>
          </a:prstGeom>
          <a:noFill/>
        </p:spPr>
        <p:txBody>
          <a:bodyPr wrap="square">
            <a:spAutoFit/>
          </a:bodyPr>
          <a:lstStyle/>
          <a:p>
            <a:pPr algn="ctr"/>
            <a:r>
              <a:rPr lang="en-US" sz="1100">
                <a:latin typeface="+mj-lt"/>
              </a:rPr>
              <a:t>Sheridan Hanson, Director Center for Excellence in Teaching</a:t>
            </a:r>
            <a:endParaRPr lang="en-US" sz="1100"/>
          </a:p>
        </p:txBody>
      </p:sp>
      <p:pic>
        <p:nvPicPr>
          <p:cNvPr id="7172" name="Picture 4" descr="Maestas, Stacy">
            <a:extLst>
              <a:ext uri="{FF2B5EF4-FFF2-40B4-BE49-F238E27FC236}">
                <a16:creationId xmlns:a16="http://schemas.microsoft.com/office/drawing/2014/main" id="{7A4FCAAB-F554-020A-8D6E-7555DCA80B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3440" y="3995750"/>
            <a:ext cx="1550752" cy="15507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D02593E-D387-19C2-FF5E-322AA06D8321}"/>
              </a:ext>
            </a:extLst>
          </p:cNvPr>
          <p:cNvSpPr txBox="1"/>
          <p:nvPr/>
        </p:nvSpPr>
        <p:spPr>
          <a:xfrm>
            <a:off x="2666932" y="5546501"/>
            <a:ext cx="2123767" cy="430887"/>
          </a:xfrm>
          <a:prstGeom prst="rect">
            <a:avLst/>
          </a:prstGeom>
          <a:noFill/>
        </p:spPr>
        <p:txBody>
          <a:bodyPr wrap="square">
            <a:spAutoFit/>
          </a:bodyPr>
          <a:lstStyle/>
          <a:p>
            <a:pPr algn="ctr"/>
            <a:r>
              <a:rPr lang="en-US" sz="1100" dirty="0">
                <a:latin typeface="+mj-lt"/>
              </a:rPr>
              <a:t>Stacy Maestas</a:t>
            </a:r>
          </a:p>
          <a:p>
            <a:pPr algn="ctr"/>
            <a:r>
              <a:rPr lang="en-US" sz="1100" dirty="0">
                <a:latin typeface="+mj-lt"/>
              </a:rPr>
              <a:t>Registrar</a:t>
            </a:r>
            <a:endParaRPr lang="en-US" sz="1100" dirty="0"/>
          </a:p>
        </p:txBody>
      </p:sp>
    </p:spTree>
    <p:extLst>
      <p:ext uri="{BB962C8B-B14F-4D97-AF65-F5344CB8AC3E}">
        <p14:creationId xmlns:p14="http://schemas.microsoft.com/office/powerpoint/2010/main" val="19604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fade">
                                      <p:cBhvr>
                                        <p:cTn id="28" dur="500"/>
                                        <p:tgtEl>
                                          <p:spTgt spid="7170"/>
                                        </p:tgtEl>
                                      </p:cBhvr>
                                    </p:animEffect>
                                  </p:childTnLst>
                                </p:cTn>
                              </p:par>
                              <p:par>
                                <p:cTn id="29" presetID="10" presetClass="entr" presetSubtype="0" fill="hold" nodeType="with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fade">
                                      <p:cBhvr>
                                        <p:cTn id="31"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B9D1-3348-86EF-F83C-D7473928572C}"/>
              </a:ext>
            </a:extLst>
          </p:cNvPr>
          <p:cNvSpPr>
            <a:spLocks noGrp="1"/>
          </p:cNvSpPr>
          <p:nvPr>
            <p:ph type="title"/>
          </p:nvPr>
        </p:nvSpPr>
        <p:spPr/>
        <p:txBody>
          <a:bodyPr/>
          <a:lstStyle/>
          <a:p>
            <a:r>
              <a:rPr lang="en-US"/>
              <a:t>Overall Data Appear Compelling</a:t>
            </a:r>
          </a:p>
        </p:txBody>
      </p:sp>
      <p:pic>
        <p:nvPicPr>
          <p:cNvPr id="11" name="Picture 10" descr="A screenshot of a graph&#10;&#10;AI-generated content may be incorrect.">
            <a:extLst>
              <a:ext uri="{FF2B5EF4-FFF2-40B4-BE49-F238E27FC236}">
                <a16:creationId xmlns:a16="http://schemas.microsoft.com/office/drawing/2014/main" id="{061025A7-BEA4-77F5-F51D-9DC0AF955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312" y="1714653"/>
            <a:ext cx="8240275" cy="4725059"/>
          </a:xfrm>
          <a:prstGeom prst="rect">
            <a:avLst/>
          </a:prstGeom>
        </p:spPr>
      </p:pic>
      <p:sp>
        <p:nvSpPr>
          <p:cNvPr id="12" name="TextBox 11">
            <a:extLst>
              <a:ext uri="{FF2B5EF4-FFF2-40B4-BE49-F238E27FC236}">
                <a16:creationId xmlns:a16="http://schemas.microsoft.com/office/drawing/2014/main" id="{A185A241-877B-77AF-9E8C-31D7B896ECE2}"/>
              </a:ext>
            </a:extLst>
          </p:cNvPr>
          <p:cNvSpPr txBox="1"/>
          <p:nvPr/>
        </p:nvSpPr>
        <p:spPr>
          <a:xfrm>
            <a:off x="6832184" y="6558293"/>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 Course Success Dashboard</a:t>
            </a:r>
          </a:p>
        </p:txBody>
      </p:sp>
    </p:spTree>
    <p:extLst>
      <p:ext uri="{BB962C8B-B14F-4D97-AF65-F5344CB8AC3E}">
        <p14:creationId xmlns:p14="http://schemas.microsoft.com/office/powerpoint/2010/main" val="2124736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564FC01-0F83-503F-AEB0-5FCBF88AC1F9}"/>
              </a:ext>
            </a:extLst>
          </p:cNvPr>
          <p:cNvGraphicFramePr>
            <a:graphicFrameLocks/>
          </p:cNvGraphicFramePr>
          <p:nvPr>
            <p:extLst>
              <p:ext uri="{D42A27DB-BD31-4B8C-83A1-F6EECF244321}">
                <p14:modId xmlns:p14="http://schemas.microsoft.com/office/powerpoint/2010/main" val="1432794327"/>
              </p:ext>
            </p:extLst>
          </p:nvPr>
        </p:nvGraphicFramePr>
        <p:xfrm>
          <a:off x="511277" y="713352"/>
          <a:ext cx="9429136" cy="575627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233905E-05E5-AD4A-EA81-BD2706C5FE48}"/>
              </a:ext>
            </a:extLst>
          </p:cNvPr>
          <p:cNvSpPr txBox="1"/>
          <p:nvPr/>
        </p:nvSpPr>
        <p:spPr>
          <a:xfrm>
            <a:off x="6832184" y="6558293"/>
            <a:ext cx="5199062" cy="246221"/>
          </a:xfrm>
          <a:prstGeom prst="rect">
            <a:avLst/>
          </a:prstGeom>
          <a:noFill/>
        </p:spPr>
        <p:txBody>
          <a:bodyPr wrap="square" rtlCol="0">
            <a:spAutoFit/>
          </a:bodyPr>
          <a:lstStyle/>
          <a:p>
            <a:pPr algn="r"/>
            <a:r>
              <a:rPr lang="en-US" sz="1000" b="1">
                <a:latin typeface="+mj-lt"/>
              </a:rPr>
              <a:t>Source: </a:t>
            </a:r>
            <a:r>
              <a:rPr lang="en-US" sz="1000">
                <a:latin typeface="+mj-lt"/>
              </a:rPr>
              <a:t>LCCC Office of Institutional Research, Course Success Dashboard</a:t>
            </a:r>
          </a:p>
        </p:txBody>
      </p:sp>
      <p:sp>
        <p:nvSpPr>
          <p:cNvPr id="6" name="Oval 5">
            <a:extLst>
              <a:ext uri="{FF2B5EF4-FFF2-40B4-BE49-F238E27FC236}">
                <a16:creationId xmlns:a16="http://schemas.microsoft.com/office/drawing/2014/main" id="{E6B53A67-ADF8-F449-D576-9A597E5069EC}"/>
              </a:ext>
            </a:extLst>
          </p:cNvPr>
          <p:cNvSpPr/>
          <p:nvPr/>
        </p:nvSpPr>
        <p:spPr>
          <a:xfrm>
            <a:off x="3008671" y="1671484"/>
            <a:ext cx="1042220" cy="3883742"/>
          </a:xfrm>
          <a:prstGeom prst="ellipse">
            <a:avLst/>
          </a:prstGeom>
          <a:solidFill>
            <a:srgbClr val="FF0000">
              <a:alpha val="11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47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hexagons with white text&#10;&#10;AI-generated content may be incorrect.">
            <a:extLst>
              <a:ext uri="{FF2B5EF4-FFF2-40B4-BE49-F238E27FC236}">
                <a16:creationId xmlns:a16="http://schemas.microsoft.com/office/drawing/2014/main" id="{0076BBDF-25BB-9D70-89A3-F71D82D1D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324" y="1533831"/>
            <a:ext cx="10861497" cy="4542865"/>
          </a:xfrm>
          <a:prstGeom prst="rect">
            <a:avLst/>
          </a:prstGeom>
        </p:spPr>
      </p:pic>
      <p:sp>
        <p:nvSpPr>
          <p:cNvPr id="6" name="Title 5">
            <a:extLst>
              <a:ext uri="{FF2B5EF4-FFF2-40B4-BE49-F238E27FC236}">
                <a16:creationId xmlns:a16="http://schemas.microsoft.com/office/drawing/2014/main" id="{7D932179-CE4F-120C-FD9E-3D8120AD67C8}"/>
              </a:ext>
            </a:extLst>
          </p:cNvPr>
          <p:cNvSpPr>
            <a:spLocks noGrp="1"/>
          </p:cNvSpPr>
          <p:nvPr>
            <p:ph type="title"/>
          </p:nvPr>
        </p:nvSpPr>
        <p:spPr>
          <a:xfrm>
            <a:off x="487324" y="418289"/>
            <a:ext cx="10866475" cy="1027054"/>
          </a:xfrm>
        </p:spPr>
        <p:txBody>
          <a:bodyPr/>
          <a:lstStyle/>
          <a:p>
            <a:r>
              <a:rPr lang="en-US"/>
              <a:t>Some Promising External Evidence</a:t>
            </a:r>
          </a:p>
        </p:txBody>
      </p:sp>
      <p:pic>
        <p:nvPicPr>
          <p:cNvPr id="11266" name="Picture 2" descr="Education | Amarillo Economic Dev.">
            <a:extLst>
              <a:ext uri="{FF2B5EF4-FFF2-40B4-BE49-F238E27FC236}">
                <a16:creationId xmlns:a16="http://schemas.microsoft.com/office/drawing/2014/main" id="{AC448119-209E-60D9-FA67-B9F97C90A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790" y="4850649"/>
            <a:ext cx="1095784" cy="1515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632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0F721-7251-6E17-E45F-161F63E9C30C}"/>
            </a:ext>
          </a:extLst>
        </p:cNvPr>
        <p:cNvGrpSpPr/>
        <p:nvPr/>
      </p:nvGrpSpPr>
      <p:grpSpPr>
        <a:xfrm>
          <a:off x="0" y="0"/>
          <a:ext cx="0" cy="0"/>
          <a:chOff x="0" y="0"/>
          <a:chExt cx="0" cy="0"/>
        </a:xfrm>
      </p:grpSpPr>
      <p:pic>
        <p:nvPicPr>
          <p:cNvPr id="4104" name="Picture 8" descr="Imagery Clipart - ClipartSign">
            <a:extLst>
              <a:ext uri="{FF2B5EF4-FFF2-40B4-BE49-F238E27FC236}">
                <a16:creationId xmlns:a16="http://schemas.microsoft.com/office/drawing/2014/main" id="{E98973CF-1E22-1747-DE94-1C0916311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4413" y="308235"/>
            <a:ext cx="5260258" cy="6241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E15C2E-6E8E-5CDF-736E-151D94FBC609}"/>
              </a:ext>
            </a:extLst>
          </p:cNvPr>
          <p:cNvSpPr txBox="1"/>
          <p:nvPr/>
        </p:nvSpPr>
        <p:spPr>
          <a:xfrm>
            <a:off x="5235677" y="1006526"/>
            <a:ext cx="2762865" cy="523220"/>
          </a:xfrm>
          <a:prstGeom prst="rect">
            <a:avLst/>
          </a:prstGeom>
          <a:noFill/>
        </p:spPr>
        <p:txBody>
          <a:bodyPr wrap="square" rtlCol="0">
            <a:spAutoFit/>
          </a:bodyPr>
          <a:lstStyle/>
          <a:p>
            <a:pPr algn="ctr"/>
            <a:r>
              <a:rPr lang="en-US" sz="2800" b="1">
                <a:latin typeface="Dreaming Outloud Pro" panose="03050502040302030504" pitchFamily="66" charset="0"/>
                <a:cs typeface="Dreaming Outloud Pro" panose="03050502040302030504" pitchFamily="66" charset="0"/>
              </a:rPr>
              <a:t>Summer Projects</a:t>
            </a:r>
          </a:p>
        </p:txBody>
      </p:sp>
      <p:grpSp>
        <p:nvGrpSpPr>
          <p:cNvPr id="8" name="Group 7">
            <a:extLst>
              <a:ext uri="{FF2B5EF4-FFF2-40B4-BE49-F238E27FC236}">
                <a16:creationId xmlns:a16="http://schemas.microsoft.com/office/drawing/2014/main" id="{325FE1B6-D982-B4ED-9A1D-751C84305FCF}"/>
              </a:ext>
            </a:extLst>
          </p:cNvPr>
          <p:cNvGrpSpPr/>
          <p:nvPr/>
        </p:nvGrpSpPr>
        <p:grpSpPr>
          <a:xfrm>
            <a:off x="5203721" y="2384522"/>
            <a:ext cx="3200400" cy="400110"/>
            <a:chOff x="5181599" y="1927121"/>
            <a:chExt cx="3200400" cy="400110"/>
          </a:xfrm>
        </p:grpSpPr>
        <p:sp>
          <p:nvSpPr>
            <p:cNvPr id="9" name="TextBox 8">
              <a:extLst>
                <a:ext uri="{FF2B5EF4-FFF2-40B4-BE49-F238E27FC236}">
                  <a16:creationId xmlns:a16="http://schemas.microsoft.com/office/drawing/2014/main" id="{5B0B7A36-58F6-704C-FB94-F0C27A21B0E0}"/>
                </a:ext>
              </a:extLst>
            </p:cNvPr>
            <p:cNvSpPr txBox="1"/>
            <p:nvPr/>
          </p:nvSpPr>
          <p:spPr>
            <a:xfrm>
              <a:off x="5422489" y="1927121"/>
              <a:ext cx="2959510"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Replace Garbage Disposal</a:t>
              </a:r>
            </a:p>
          </p:txBody>
        </p:sp>
        <p:sp>
          <p:nvSpPr>
            <p:cNvPr id="10" name="Rectangle 9">
              <a:extLst>
                <a:ext uri="{FF2B5EF4-FFF2-40B4-BE49-F238E27FC236}">
                  <a16:creationId xmlns:a16="http://schemas.microsoft.com/office/drawing/2014/main" id="{B18D0764-46CC-5A11-126B-3ECFC5ECE3AC}"/>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2108FAD-ADAB-C99E-33D6-EA67C1A563A8}"/>
              </a:ext>
            </a:extLst>
          </p:cNvPr>
          <p:cNvGrpSpPr/>
          <p:nvPr/>
        </p:nvGrpSpPr>
        <p:grpSpPr>
          <a:xfrm>
            <a:off x="5235677" y="2784632"/>
            <a:ext cx="3003755" cy="400110"/>
            <a:chOff x="5181599" y="1927121"/>
            <a:chExt cx="3003755" cy="400110"/>
          </a:xfrm>
        </p:grpSpPr>
        <p:sp>
          <p:nvSpPr>
            <p:cNvPr id="12" name="TextBox 11">
              <a:extLst>
                <a:ext uri="{FF2B5EF4-FFF2-40B4-BE49-F238E27FC236}">
                  <a16:creationId xmlns:a16="http://schemas.microsoft.com/office/drawing/2014/main" id="{117D2F81-CBD1-F3B7-7904-CA22B0C0FFD0}"/>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Cut Firewood</a:t>
              </a:r>
            </a:p>
          </p:txBody>
        </p:sp>
        <p:sp>
          <p:nvSpPr>
            <p:cNvPr id="13" name="Rectangle 12">
              <a:extLst>
                <a:ext uri="{FF2B5EF4-FFF2-40B4-BE49-F238E27FC236}">
                  <a16:creationId xmlns:a16="http://schemas.microsoft.com/office/drawing/2014/main" id="{3F3BAD85-04B5-801B-3C5A-CF7DB469AFB8}"/>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DD81998D-C4F6-1C38-5FAB-8D04460C3260}"/>
              </a:ext>
            </a:extLst>
          </p:cNvPr>
          <p:cNvGrpSpPr/>
          <p:nvPr/>
        </p:nvGrpSpPr>
        <p:grpSpPr>
          <a:xfrm>
            <a:off x="5302043" y="3162446"/>
            <a:ext cx="3003755" cy="400110"/>
            <a:chOff x="5181599" y="1927121"/>
            <a:chExt cx="3003755" cy="400110"/>
          </a:xfrm>
        </p:grpSpPr>
        <p:sp>
          <p:nvSpPr>
            <p:cNvPr id="3" name="TextBox 2">
              <a:extLst>
                <a:ext uri="{FF2B5EF4-FFF2-40B4-BE49-F238E27FC236}">
                  <a16:creationId xmlns:a16="http://schemas.microsoft.com/office/drawing/2014/main" id="{AD74E4EA-9CB7-B9EA-3B58-F53808FA40A1}"/>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Install Sign at House</a:t>
              </a:r>
            </a:p>
          </p:txBody>
        </p:sp>
        <p:sp>
          <p:nvSpPr>
            <p:cNvPr id="14" name="Rectangle 13">
              <a:extLst>
                <a:ext uri="{FF2B5EF4-FFF2-40B4-BE49-F238E27FC236}">
                  <a16:creationId xmlns:a16="http://schemas.microsoft.com/office/drawing/2014/main" id="{E6C61563-42E3-1ED5-AB85-7B8084A96A44}"/>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B5428BA8-2958-6052-2E20-B2DDCE2393C0}"/>
              </a:ext>
            </a:extLst>
          </p:cNvPr>
          <p:cNvGrpSpPr/>
          <p:nvPr/>
        </p:nvGrpSpPr>
        <p:grpSpPr>
          <a:xfrm>
            <a:off x="5361038" y="4425183"/>
            <a:ext cx="3003755" cy="400110"/>
            <a:chOff x="5181599" y="1927121"/>
            <a:chExt cx="3003755" cy="400110"/>
          </a:xfrm>
        </p:grpSpPr>
        <p:sp>
          <p:nvSpPr>
            <p:cNvPr id="16" name="TextBox 15">
              <a:extLst>
                <a:ext uri="{FF2B5EF4-FFF2-40B4-BE49-F238E27FC236}">
                  <a16:creationId xmlns:a16="http://schemas.microsoft.com/office/drawing/2014/main" id="{14E37BEB-B092-FB0B-7052-71D8390CE82B}"/>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Install Sign at Cabin</a:t>
              </a:r>
            </a:p>
          </p:txBody>
        </p:sp>
        <p:sp>
          <p:nvSpPr>
            <p:cNvPr id="17" name="Rectangle 16">
              <a:extLst>
                <a:ext uri="{FF2B5EF4-FFF2-40B4-BE49-F238E27FC236}">
                  <a16:creationId xmlns:a16="http://schemas.microsoft.com/office/drawing/2014/main" id="{F747C9F9-38F6-945D-391D-9CCE43216527}"/>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BE79F29-BF58-3DFA-4FD8-EB5A2671A7E7}"/>
              </a:ext>
            </a:extLst>
          </p:cNvPr>
          <p:cNvGrpSpPr/>
          <p:nvPr/>
        </p:nvGrpSpPr>
        <p:grpSpPr>
          <a:xfrm>
            <a:off x="5327852" y="3600286"/>
            <a:ext cx="3389672" cy="400110"/>
            <a:chOff x="5181599" y="1927121"/>
            <a:chExt cx="3389672" cy="400110"/>
          </a:xfrm>
        </p:grpSpPr>
        <p:sp>
          <p:nvSpPr>
            <p:cNvPr id="19" name="TextBox 18">
              <a:extLst>
                <a:ext uri="{FF2B5EF4-FFF2-40B4-BE49-F238E27FC236}">
                  <a16:creationId xmlns:a16="http://schemas.microsoft.com/office/drawing/2014/main" id="{1E64F6F0-23DE-7DF9-9E08-9C7923EB3A54}"/>
                </a:ext>
              </a:extLst>
            </p:cNvPr>
            <p:cNvSpPr txBox="1"/>
            <p:nvPr/>
          </p:nvSpPr>
          <p:spPr>
            <a:xfrm>
              <a:off x="5422489" y="1927121"/>
              <a:ext cx="3148782"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Solar Lights for the Bridge</a:t>
              </a:r>
            </a:p>
          </p:txBody>
        </p:sp>
        <p:sp>
          <p:nvSpPr>
            <p:cNvPr id="20" name="Rectangle 19">
              <a:extLst>
                <a:ext uri="{FF2B5EF4-FFF2-40B4-BE49-F238E27FC236}">
                  <a16:creationId xmlns:a16="http://schemas.microsoft.com/office/drawing/2014/main" id="{B62D6D44-E8A8-79BB-D8CC-BB6B32A68722}"/>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04FB071E-EBB3-EDC1-68B9-0C3D480D9E81}"/>
              </a:ext>
            </a:extLst>
          </p:cNvPr>
          <p:cNvGrpSpPr/>
          <p:nvPr/>
        </p:nvGrpSpPr>
        <p:grpSpPr>
          <a:xfrm>
            <a:off x="5353662" y="3991102"/>
            <a:ext cx="3003755" cy="400110"/>
            <a:chOff x="5181599" y="1927121"/>
            <a:chExt cx="3003755" cy="400110"/>
          </a:xfrm>
        </p:grpSpPr>
        <p:sp>
          <p:nvSpPr>
            <p:cNvPr id="22" name="TextBox 21">
              <a:extLst>
                <a:ext uri="{FF2B5EF4-FFF2-40B4-BE49-F238E27FC236}">
                  <a16:creationId xmlns:a16="http://schemas.microsoft.com/office/drawing/2014/main" id="{8FE904BD-DC1E-EE61-3186-5A337C65B858}"/>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Wheelbarrow Planter</a:t>
              </a:r>
            </a:p>
          </p:txBody>
        </p:sp>
        <p:sp>
          <p:nvSpPr>
            <p:cNvPr id="23" name="Rectangle 22">
              <a:extLst>
                <a:ext uri="{FF2B5EF4-FFF2-40B4-BE49-F238E27FC236}">
                  <a16:creationId xmlns:a16="http://schemas.microsoft.com/office/drawing/2014/main" id="{16E50CC1-C48E-9DA7-9DE7-82C755E3FBC8}"/>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D1F9AC13-FC28-0AE5-9FB1-4FE451F61209}"/>
              </a:ext>
            </a:extLst>
          </p:cNvPr>
          <p:cNvGrpSpPr/>
          <p:nvPr/>
        </p:nvGrpSpPr>
        <p:grpSpPr>
          <a:xfrm>
            <a:off x="5449526" y="4845335"/>
            <a:ext cx="3232358" cy="707886"/>
            <a:chOff x="5181599" y="1927121"/>
            <a:chExt cx="3232358" cy="707886"/>
          </a:xfrm>
        </p:grpSpPr>
        <p:sp>
          <p:nvSpPr>
            <p:cNvPr id="25" name="TextBox 24">
              <a:extLst>
                <a:ext uri="{FF2B5EF4-FFF2-40B4-BE49-F238E27FC236}">
                  <a16:creationId xmlns:a16="http://schemas.microsoft.com/office/drawing/2014/main" id="{380C06F3-9E0C-9032-77EC-FE3019BAF4B4}"/>
                </a:ext>
              </a:extLst>
            </p:cNvPr>
            <p:cNvSpPr txBox="1"/>
            <p:nvPr/>
          </p:nvSpPr>
          <p:spPr>
            <a:xfrm>
              <a:off x="5422489" y="1927121"/>
              <a:ext cx="2991468" cy="707886"/>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Tire Dust Bath for Chickens</a:t>
              </a:r>
            </a:p>
          </p:txBody>
        </p:sp>
        <p:sp>
          <p:nvSpPr>
            <p:cNvPr id="26" name="Rectangle 25">
              <a:extLst>
                <a:ext uri="{FF2B5EF4-FFF2-40B4-BE49-F238E27FC236}">
                  <a16:creationId xmlns:a16="http://schemas.microsoft.com/office/drawing/2014/main" id="{591D1CD3-6672-0873-DB79-83FCA51D5B31}"/>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9F279FC-99EC-F193-498A-6300DB0573A3}"/>
              </a:ext>
            </a:extLst>
          </p:cNvPr>
          <p:cNvGrpSpPr/>
          <p:nvPr/>
        </p:nvGrpSpPr>
        <p:grpSpPr>
          <a:xfrm>
            <a:off x="5212149" y="1564030"/>
            <a:ext cx="3003755" cy="400110"/>
            <a:chOff x="5181599" y="1927121"/>
            <a:chExt cx="3003755" cy="400110"/>
          </a:xfrm>
        </p:grpSpPr>
        <p:sp>
          <p:nvSpPr>
            <p:cNvPr id="28" name="TextBox 27">
              <a:extLst>
                <a:ext uri="{FF2B5EF4-FFF2-40B4-BE49-F238E27FC236}">
                  <a16:creationId xmlns:a16="http://schemas.microsoft.com/office/drawing/2014/main" id="{31975C2B-C4BA-C418-2B3E-F292B26FD48A}"/>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Plant Trees w/Drip</a:t>
              </a:r>
            </a:p>
          </p:txBody>
        </p:sp>
        <p:sp>
          <p:nvSpPr>
            <p:cNvPr id="29" name="Rectangle 28">
              <a:extLst>
                <a:ext uri="{FF2B5EF4-FFF2-40B4-BE49-F238E27FC236}">
                  <a16:creationId xmlns:a16="http://schemas.microsoft.com/office/drawing/2014/main" id="{2BEDF2AB-19A3-1702-622D-3F45CBA0C74A}"/>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F3B88F12-0EBA-8638-5A25-90202224EF1D}"/>
              </a:ext>
            </a:extLst>
          </p:cNvPr>
          <p:cNvGrpSpPr/>
          <p:nvPr/>
        </p:nvGrpSpPr>
        <p:grpSpPr>
          <a:xfrm>
            <a:off x="5203369" y="1950128"/>
            <a:ext cx="3200400" cy="400110"/>
            <a:chOff x="5181599" y="1927121"/>
            <a:chExt cx="3200400" cy="400110"/>
          </a:xfrm>
        </p:grpSpPr>
        <p:sp>
          <p:nvSpPr>
            <p:cNvPr id="31" name="TextBox 30">
              <a:extLst>
                <a:ext uri="{FF2B5EF4-FFF2-40B4-BE49-F238E27FC236}">
                  <a16:creationId xmlns:a16="http://schemas.microsoft.com/office/drawing/2014/main" id="{12B1285D-9A36-A89F-9D01-C05D024086E1}"/>
                </a:ext>
              </a:extLst>
            </p:cNvPr>
            <p:cNvSpPr txBox="1"/>
            <p:nvPr/>
          </p:nvSpPr>
          <p:spPr>
            <a:xfrm>
              <a:off x="5422489" y="1927121"/>
              <a:ext cx="2959510"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Flagstone around Fire Pit</a:t>
              </a:r>
            </a:p>
          </p:txBody>
        </p:sp>
        <p:sp>
          <p:nvSpPr>
            <p:cNvPr id="32" name="Rectangle 31">
              <a:extLst>
                <a:ext uri="{FF2B5EF4-FFF2-40B4-BE49-F238E27FC236}">
                  <a16:creationId xmlns:a16="http://schemas.microsoft.com/office/drawing/2014/main" id="{951519E9-055F-BF2C-B4BC-DD8857226F74}"/>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FFDB1675-9469-3BFF-8BC1-5C97427A2FB3}"/>
              </a:ext>
            </a:extLst>
          </p:cNvPr>
          <p:cNvSpPr txBox="1"/>
          <p:nvPr/>
        </p:nvSpPr>
        <p:spPr>
          <a:xfrm>
            <a:off x="5144728" y="2260522"/>
            <a:ext cx="467032" cy="584775"/>
          </a:xfrm>
          <a:prstGeom prst="rect">
            <a:avLst/>
          </a:prstGeom>
          <a:noFill/>
        </p:spPr>
        <p:txBody>
          <a:bodyPr wrap="square" rtlCol="0">
            <a:spAutoFit/>
          </a:bodyPr>
          <a:lstStyle/>
          <a:p>
            <a:r>
              <a:rPr lang="en-US" sz="3200" b="1">
                <a:sym typeface="Wingdings" panose="05000000000000000000" pitchFamily="2" charset="2"/>
              </a:rPr>
              <a:t></a:t>
            </a:r>
            <a:endParaRPr lang="en-US" sz="3200" b="1"/>
          </a:p>
        </p:txBody>
      </p:sp>
      <p:sp>
        <p:nvSpPr>
          <p:cNvPr id="6" name="TextBox 5">
            <a:extLst>
              <a:ext uri="{FF2B5EF4-FFF2-40B4-BE49-F238E27FC236}">
                <a16:creationId xmlns:a16="http://schemas.microsoft.com/office/drawing/2014/main" id="{B188B00E-924E-A413-416F-55FEF5E453B2}"/>
              </a:ext>
            </a:extLst>
          </p:cNvPr>
          <p:cNvSpPr txBox="1"/>
          <p:nvPr/>
        </p:nvSpPr>
        <p:spPr>
          <a:xfrm>
            <a:off x="5159476" y="2680747"/>
            <a:ext cx="467032" cy="584775"/>
          </a:xfrm>
          <a:prstGeom prst="rect">
            <a:avLst/>
          </a:prstGeom>
          <a:noFill/>
        </p:spPr>
        <p:txBody>
          <a:bodyPr wrap="square" rtlCol="0">
            <a:spAutoFit/>
          </a:bodyPr>
          <a:lstStyle/>
          <a:p>
            <a:r>
              <a:rPr lang="en-US" sz="3200" b="1">
                <a:sym typeface="Wingdings" panose="05000000000000000000" pitchFamily="2" charset="2"/>
              </a:rPr>
              <a:t></a:t>
            </a:r>
            <a:endParaRPr lang="en-US" sz="3200" b="1"/>
          </a:p>
        </p:txBody>
      </p:sp>
      <p:sp>
        <p:nvSpPr>
          <p:cNvPr id="7" name="TextBox 6">
            <a:extLst>
              <a:ext uri="{FF2B5EF4-FFF2-40B4-BE49-F238E27FC236}">
                <a16:creationId xmlns:a16="http://schemas.microsoft.com/office/drawing/2014/main" id="{FEDE7C5F-C539-3925-234A-CFB5A15DA1C9}"/>
              </a:ext>
            </a:extLst>
          </p:cNvPr>
          <p:cNvSpPr txBox="1"/>
          <p:nvPr/>
        </p:nvSpPr>
        <p:spPr>
          <a:xfrm>
            <a:off x="5260256" y="3471542"/>
            <a:ext cx="467032" cy="584775"/>
          </a:xfrm>
          <a:prstGeom prst="rect">
            <a:avLst/>
          </a:prstGeom>
          <a:noFill/>
        </p:spPr>
        <p:txBody>
          <a:bodyPr wrap="square" rtlCol="0">
            <a:spAutoFit/>
          </a:bodyPr>
          <a:lstStyle/>
          <a:p>
            <a:r>
              <a:rPr lang="en-US" sz="3200" b="1">
                <a:sym typeface="Wingdings" panose="05000000000000000000" pitchFamily="2" charset="2"/>
              </a:rPr>
              <a:t></a:t>
            </a:r>
            <a:endParaRPr lang="en-US" sz="3200" b="1"/>
          </a:p>
        </p:txBody>
      </p:sp>
      <p:sp>
        <p:nvSpPr>
          <p:cNvPr id="33" name="TextBox 32">
            <a:extLst>
              <a:ext uri="{FF2B5EF4-FFF2-40B4-BE49-F238E27FC236}">
                <a16:creationId xmlns:a16="http://schemas.microsoft.com/office/drawing/2014/main" id="{72EE9E0C-152A-9A0F-94B2-62490194C581}"/>
              </a:ext>
            </a:extLst>
          </p:cNvPr>
          <p:cNvSpPr txBox="1"/>
          <p:nvPr/>
        </p:nvSpPr>
        <p:spPr>
          <a:xfrm>
            <a:off x="5144728" y="1450800"/>
            <a:ext cx="467032" cy="584775"/>
          </a:xfrm>
          <a:prstGeom prst="rect">
            <a:avLst/>
          </a:prstGeom>
          <a:noFill/>
        </p:spPr>
        <p:txBody>
          <a:bodyPr wrap="square" rtlCol="0">
            <a:spAutoFit/>
          </a:bodyPr>
          <a:lstStyle/>
          <a:p>
            <a:r>
              <a:rPr lang="en-US" sz="3200" b="1">
                <a:sym typeface="Wingdings" panose="05000000000000000000" pitchFamily="2" charset="2"/>
              </a:rPr>
              <a:t></a:t>
            </a:r>
            <a:endParaRPr lang="en-US" sz="3200" b="1"/>
          </a:p>
        </p:txBody>
      </p:sp>
      <p:sp>
        <p:nvSpPr>
          <p:cNvPr id="34" name="TextBox 33">
            <a:extLst>
              <a:ext uri="{FF2B5EF4-FFF2-40B4-BE49-F238E27FC236}">
                <a16:creationId xmlns:a16="http://schemas.microsoft.com/office/drawing/2014/main" id="{6B929734-6297-E6FC-C9CE-C8117F10B400}"/>
              </a:ext>
            </a:extLst>
          </p:cNvPr>
          <p:cNvSpPr txBox="1"/>
          <p:nvPr/>
        </p:nvSpPr>
        <p:spPr>
          <a:xfrm>
            <a:off x="5286066" y="3880392"/>
            <a:ext cx="467032" cy="584775"/>
          </a:xfrm>
          <a:prstGeom prst="rect">
            <a:avLst/>
          </a:prstGeom>
          <a:noFill/>
        </p:spPr>
        <p:txBody>
          <a:bodyPr wrap="square" rtlCol="0">
            <a:spAutoFit/>
          </a:bodyPr>
          <a:lstStyle/>
          <a:p>
            <a:r>
              <a:rPr lang="en-US" sz="3200" b="1">
                <a:sym typeface="Wingdings" panose="05000000000000000000" pitchFamily="2" charset="2"/>
              </a:rPr>
              <a:t></a:t>
            </a:r>
            <a:endParaRPr lang="en-US" sz="3200" b="1"/>
          </a:p>
        </p:txBody>
      </p:sp>
      <p:sp>
        <p:nvSpPr>
          <p:cNvPr id="35" name="TextBox 34">
            <a:extLst>
              <a:ext uri="{FF2B5EF4-FFF2-40B4-BE49-F238E27FC236}">
                <a16:creationId xmlns:a16="http://schemas.microsoft.com/office/drawing/2014/main" id="{BE81F678-C2E6-F238-6BD2-0F78AE330DBC}"/>
              </a:ext>
            </a:extLst>
          </p:cNvPr>
          <p:cNvSpPr txBox="1"/>
          <p:nvPr/>
        </p:nvSpPr>
        <p:spPr>
          <a:xfrm>
            <a:off x="5385618" y="4685247"/>
            <a:ext cx="467032" cy="584775"/>
          </a:xfrm>
          <a:prstGeom prst="rect">
            <a:avLst/>
          </a:prstGeom>
          <a:noFill/>
        </p:spPr>
        <p:txBody>
          <a:bodyPr wrap="square" rtlCol="0">
            <a:spAutoFit/>
          </a:bodyPr>
          <a:lstStyle/>
          <a:p>
            <a:r>
              <a:rPr lang="en-US" sz="3200" b="1">
                <a:sym typeface="Wingdings" panose="05000000000000000000" pitchFamily="2" charset="2"/>
              </a:rPr>
              <a:t></a:t>
            </a:r>
            <a:endParaRPr lang="en-US" sz="3200" b="1"/>
          </a:p>
        </p:txBody>
      </p:sp>
      <p:sp>
        <p:nvSpPr>
          <p:cNvPr id="36" name="TextBox 35">
            <a:extLst>
              <a:ext uri="{FF2B5EF4-FFF2-40B4-BE49-F238E27FC236}">
                <a16:creationId xmlns:a16="http://schemas.microsoft.com/office/drawing/2014/main" id="{FEB34DAB-1489-411C-15D6-3D881B8C37B7}"/>
              </a:ext>
            </a:extLst>
          </p:cNvPr>
          <p:cNvSpPr txBox="1"/>
          <p:nvPr/>
        </p:nvSpPr>
        <p:spPr>
          <a:xfrm>
            <a:off x="5252883" y="3028969"/>
            <a:ext cx="467032" cy="584775"/>
          </a:xfrm>
          <a:prstGeom prst="rect">
            <a:avLst/>
          </a:prstGeom>
          <a:noFill/>
        </p:spPr>
        <p:txBody>
          <a:bodyPr wrap="square" rtlCol="0">
            <a:spAutoFit/>
          </a:bodyPr>
          <a:lstStyle/>
          <a:p>
            <a:r>
              <a:rPr lang="en-US" sz="3200" b="1">
                <a:sym typeface="Wingdings" panose="05000000000000000000" pitchFamily="2" charset="2"/>
              </a:rPr>
              <a:t></a:t>
            </a:r>
            <a:endParaRPr lang="en-US" sz="3200" b="1"/>
          </a:p>
        </p:txBody>
      </p:sp>
      <p:sp>
        <p:nvSpPr>
          <p:cNvPr id="37" name="TextBox 36">
            <a:extLst>
              <a:ext uri="{FF2B5EF4-FFF2-40B4-BE49-F238E27FC236}">
                <a16:creationId xmlns:a16="http://schemas.microsoft.com/office/drawing/2014/main" id="{0917A9BC-9034-7EDE-BF65-ACF2593D9CD8}"/>
              </a:ext>
            </a:extLst>
          </p:cNvPr>
          <p:cNvSpPr txBox="1"/>
          <p:nvPr/>
        </p:nvSpPr>
        <p:spPr>
          <a:xfrm>
            <a:off x="5302043" y="4279017"/>
            <a:ext cx="467032" cy="584775"/>
          </a:xfrm>
          <a:prstGeom prst="rect">
            <a:avLst/>
          </a:prstGeom>
          <a:noFill/>
        </p:spPr>
        <p:txBody>
          <a:bodyPr wrap="square" rtlCol="0">
            <a:spAutoFit/>
          </a:bodyPr>
          <a:lstStyle/>
          <a:p>
            <a:r>
              <a:rPr lang="en-US" sz="3200" b="1">
                <a:sym typeface="Wingdings" panose="05000000000000000000" pitchFamily="2" charset="2"/>
              </a:rPr>
              <a:t></a:t>
            </a:r>
            <a:endParaRPr lang="en-US" sz="3200" b="1"/>
          </a:p>
        </p:txBody>
      </p:sp>
      <p:sp>
        <p:nvSpPr>
          <p:cNvPr id="40" name="Freeform: Shape 39">
            <a:extLst>
              <a:ext uri="{FF2B5EF4-FFF2-40B4-BE49-F238E27FC236}">
                <a16:creationId xmlns:a16="http://schemas.microsoft.com/office/drawing/2014/main" id="{0D3AE74F-526F-F65F-2345-09FA8054B1E2}"/>
              </a:ext>
            </a:extLst>
          </p:cNvPr>
          <p:cNvSpPr/>
          <p:nvPr/>
        </p:nvSpPr>
        <p:spPr>
          <a:xfrm>
            <a:off x="5093110" y="1838632"/>
            <a:ext cx="3286538" cy="658443"/>
          </a:xfrm>
          <a:custGeom>
            <a:avLst/>
            <a:gdLst>
              <a:gd name="connsiteX0" fmla="*/ 1455174 w 3286538"/>
              <a:gd name="connsiteY0" fmla="*/ 117987 h 717755"/>
              <a:gd name="connsiteX1" fmla="*/ 1356851 w 3286538"/>
              <a:gd name="connsiteY1" fmla="*/ 98323 h 717755"/>
              <a:gd name="connsiteX2" fmla="*/ 1130709 w 3286538"/>
              <a:gd name="connsiteY2" fmla="*/ 68826 h 717755"/>
              <a:gd name="connsiteX3" fmla="*/ 914400 w 3286538"/>
              <a:gd name="connsiteY3" fmla="*/ 29497 h 717755"/>
              <a:gd name="connsiteX4" fmla="*/ 757084 w 3286538"/>
              <a:gd name="connsiteY4" fmla="*/ 19665 h 717755"/>
              <a:gd name="connsiteX5" fmla="*/ 550606 w 3286538"/>
              <a:gd name="connsiteY5" fmla="*/ 0 h 717755"/>
              <a:gd name="connsiteX6" fmla="*/ 108155 w 3286538"/>
              <a:gd name="connsiteY6" fmla="*/ 9833 h 717755"/>
              <a:gd name="connsiteX7" fmla="*/ 58993 w 3286538"/>
              <a:gd name="connsiteY7" fmla="*/ 58994 h 717755"/>
              <a:gd name="connsiteX8" fmla="*/ 0 w 3286538"/>
              <a:gd name="connsiteY8" fmla="*/ 157316 h 717755"/>
              <a:gd name="connsiteX9" fmla="*/ 19664 w 3286538"/>
              <a:gd name="connsiteY9" fmla="*/ 275303 h 717755"/>
              <a:gd name="connsiteX10" fmla="*/ 88490 w 3286538"/>
              <a:gd name="connsiteY10" fmla="*/ 363794 h 717755"/>
              <a:gd name="connsiteX11" fmla="*/ 196645 w 3286538"/>
              <a:gd name="connsiteY11" fmla="*/ 442452 h 717755"/>
              <a:gd name="connsiteX12" fmla="*/ 275303 w 3286538"/>
              <a:gd name="connsiteY12" fmla="*/ 471949 h 717755"/>
              <a:gd name="connsiteX13" fmla="*/ 363793 w 3286538"/>
              <a:gd name="connsiteY13" fmla="*/ 511278 h 717755"/>
              <a:gd name="connsiteX14" fmla="*/ 491613 w 3286538"/>
              <a:gd name="connsiteY14" fmla="*/ 550607 h 717755"/>
              <a:gd name="connsiteX15" fmla="*/ 698090 w 3286538"/>
              <a:gd name="connsiteY15" fmla="*/ 570271 h 717755"/>
              <a:gd name="connsiteX16" fmla="*/ 1120877 w 3286538"/>
              <a:gd name="connsiteY16" fmla="*/ 668594 h 717755"/>
              <a:gd name="connsiteX17" fmla="*/ 1229032 w 3286538"/>
              <a:gd name="connsiteY17" fmla="*/ 678426 h 717755"/>
              <a:gd name="connsiteX18" fmla="*/ 1327355 w 3286538"/>
              <a:gd name="connsiteY18" fmla="*/ 698091 h 717755"/>
              <a:gd name="connsiteX19" fmla="*/ 1789471 w 3286538"/>
              <a:gd name="connsiteY19" fmla="*/ 717755 h 717755"/>
              <a:gd name="connsiteX20" fmla="*/ 2743200 w 3286538"/>
              <a:gd name="connsiteY20" fmla="*/ 688258 h 717755"/>
              <a:gd name="connsiteX21" fmla="*/ 2910348 w 3286538"/>
              <a:gd name="connsiteY21" fmla="*/ 658762 h 717755"/>
              <a:gd name="connsiteX22" fmla="*/ 3185651 w 3286538"/>
              <a:gd name="connsiteY22" fmla="*/ 530942 h 717755"/>
              <a:gd name="connsiteX23" fmla="*/ 3244645 w 3286538"/>
              <a:gd name="connsiteY23" fmla="*/ 481781 h 717755"/>
              <a:gd name="connsiteX24" fmla="*/ 3274142 w 3286538"/>
              <a:gd name="connsiteY24" fmla="*/ 432620 h 717755"/>
              <a:gd name="connsiteX25" fmla="*/ 3274142 w 3286538"/>
              <a:gd name="connsiteY25" fmla="*/ 235974 h 717755"/>
              <a:gd name="connsiteX26" fmla="*/ 3254477 w 3286538"/>
              <a:gd name="connsiteY26" fmla="*/ 196645 h 717755"/>
              <a:gd name="connsiteX27" fmla="*/ 3205316 w 3286538"/>
              <a:gd name="connsiteY27" fmla="*/ 167149 h 717755"/>
              <a:gd name="connsiteX28" fmla="*/ 3146322 w 3286538"/>
              <a:gd name="connsiteY28" fmla="*/ 127820 h 717755"/>
              <a:gd name="connsiteX29" fmla="*/ 3057832 w 3286538"/>
              <a:gd name="connsiteY29" fmla="*/ 88491 h 717755"/>
              <a:gd name="connsiteX30" fmla="*/ 2871019 w 3286538"/>
              <a:gd name="connsiteY30" fmla="*/ 29497 h 717755"/>
              <a:gd name="connsiteX31" fmla="*/ 2782529 w 3286538"/>
              <a:gd name="connsiteY31" fmla="*/ 19665 h 717755"/>
              <a:gd name="connsiteX32" fmla="*/ 2713703 w 3286538"/>
              <a:gd name="connsiteY32" fmla="*/ 9833 h 717755"/>
              <a:gd name="connsiteX33" fmla="*/ 2271251 w 3286538"/>
              <a:gd name="connsiteY33" fmla="*/ 19665 h 717755"/>
              <a:gd name="connsiteX34" fmla="*/ 1976284 w 3286538"/>
              <a:gd name="connsiteY34" fmla="*/ 39329 h 717755"/>
              <a:gd name="connsiteX35" fmla="*/ 1710813 w 3286538"/>
              <a:gd name="connsiteY35" fmla="*/ 68826 h 717755"/>
              <a:gd name="connsiteX36" fmla="*/ 1553496 w 3286538"/>
              <a:gd name="connsiteY36" fmla="*/ 88491 h 717755"/>
              <a:gd name="connsiteX37" fmla="*/ 1494503 w 3286538"/>
              <a:gd name="connsiteY37" fmla="*/ 98323 h 717755"/>
              <a:gd name="connsiteX38" fmla="*/ 1455174 w 3286538"/>
              <a:gd name="connsiteY38" fmla="*/ 108155 h 717755"/>
              <a:gd name="connsiteX39" fmla="*/ 1455174 w 3286538"/>
              <a:gd name="connsiteY39" fmla="*/ 117987 h 7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538" h="717755">
                <a:moveTo>
                  <a:pt x="1455174" y="117987"/>
                </a:moveTo>
                <a:cubicBezTo>
                  <a:pt x="1438787" y="116348"/>
                  <a:pt x="1389994" y="102646"/>
                  <a:pt x="1356851" y="98323"/>
                </a:cubicBezTo>
                <a:cubicBezTo>
                  <a:pt x="1281470" y="88491"/>
                  <a:pt x="1205502" y="82425"/>
                  <a:pt x="1130709" y="68826"/>
                </a:cubicBezTo>
                <a:cubicBezTo>
                  <a:pt x="1058606" y="55716"/>
                  <a:pt x="987059" y="39057"/>
                  <a:pt x="914400" y="29497"/>
                </a:cubicBezTo>
                <a:cubicBezTo>
                  <a:pt x="862308" y="22643"/>
                  <a:pt x="809453" y="23911"/>
                  <a:pt x="757084" y="19665"/>
                </a:cubicBezTo>
                <a:cubicBezTo>
                  <a:pt x="688173" y="14078"/>
                  <a:pt x="619432" y="6555"/>
                  <a:pt x="550606" y="0"/>
                </a:cubicBezTo>
                <a:lnTo>
                  <a:pt x="108155" y="9833"/>
                </a:lnTo>
                <a:cubicBezTo>
                  <a:pt x="85145" y="12594"/>
                  <a:pt x="73668" y="41058"/>
                  <a:pt x="58993" y="58994"/>
                </a:cubicBezTo>
                <a:cubicBezTo>
                  <a:pt x="28482" y="96284"/>
                  <a:pt x="19722" y="117871"/>
                  <a:pt x="0" y="157316"/>
                </a:cubicBezTo>
                <a:cubicBezTo>
                  <a:pt x="6555" y="196645"/>
                  <a:pt x="7056" y="237478"/>
                  <a:pt x="19664" y="275303"/>
                </a:cubicBezTo>
                <a:cubicBezTo>
                  <a:pt x="29148" y="303755"/>
                  <a:pt x="64379" y="342362"/>
                  <a:pt x="88490" y="363794"/>
                </a:cubicBezTo>
                <a:cubicBezTo>
                  <a:pt x="121724" y="393335"/>
                  <a:pt x="155727" y="423566"/>
                  <a:pt x="196645" y="442452"/>
                </a:cubicBezTo>
                <a:cubicBezTo>
                  <a:pt x="222070" y="454187"/>
                  <a:pt x="249455" y="461179"/>
                  <a:pt x="275303" y="471949"/>
                </a:cubicBezTo>
                <a:cubicBezTo>
                  <a:pt x="343819" y="500497"/>
                  <a:pt x="284887" y="484976"/>
                  <a:pt x="363793" y="511278"/>
                </a:cubicBezTo>
                <a:cubicBezTo>
                  <a:pt x="406083" y="525375"/>
                  <a:pt x="447713" y="542860"/>
                  <a:pt x="491613" y="550607"/>
                </a:cubicBezTo>
                <a:cubicBezTo>
                  <a:pt x="559698" y="562622"/>
                  <a:pt x="698090" y="570271"/>
                  <a:pt x="698090" y="570271"/>
                </a:cubicBezTo>
                <a:cubicBezTo>
                  <a:pt x="704632" y="571850"/>
                  <a:pt x="1043220" y="656169"/>
                  <a:pt x="1120877" y="668594"/>
                </a:cubicBezTo>
                <a:cubicBezTo>
                  <a:pt x="1156623" y="674313"/>
                  <a:pt x="1192980" y="675149"/>
                  <a:pt x="1229032" y="678426"/>
                </a:cubicBezTo>
                <a:cubicBezTo>
                  <a:pt x="1261806" y="684981"/>
                  <a:pt x="1294109" y="694652"/>
                  <a:pt x="1327355" y="698091"/>
                </a:cubicBezTo>
                <a:cubicBezTo>
                  <a:pt x="1396914" y="705287"/>
                  <a:pt x="1759553" y="716687"/>
                  <a:pt x="1789471" y="717755"/>
                </a:cubicBezTo>
                <a:lnTo>
                  <a:pt x="2743200" y="688258"/>
                </a:lnTo>
                <a:cubicBezTo>
                  <a:pt x="2799652" y="684495"/>
                  <a:pt x="2854632" y="668594"/>
                  <a:pt x="2910348" y="658762"/>
                </a:cubicBezTo>
                <a:cubicBezTo>
                  <a:pt x="3074763" y="600733"/>
                  <a:pt x="3058769" y="620505"/>
                  <a:pt x="3185651" y="530942"/>
                </a:cubicBezTo>
                <a:cubicBezTo>
                  <a:pt x="3206563" y="516180"/>
                  <a:pt x="3227521" y="500807"/>
                  <a:pt x="3244645" y="481781"/>
                </a:cubicBezTo>
                <a:cubicBezTo>
                  <a:pt x="3257429" y="467576"/>
                  <a:pt x="3264310" y="449007"/>
                  <a:pt x="3274142" y="432620"/>
                </a:cubicBezTo>
                <a:cubicBezTo>
                  <a:pt x="3288285" y="347759"/>
                  <a:pt x="3292896" y="348499"/>
                  <a:pt x="3274142" y="235974"/>
                </a:cubicBezTo>
                <a:cubicBezTo>
                  <a:pt x="3271732" y="221516"/>
                  <a:pt x="3264841" y="207009"/>
                  <a:pt x="3254477" y="196645"/>
                </a:cubicBezTo>
                <a:cubicBezTo>
                  <a:pt x="3240964" y="183132"/>
                  <a:pt x="3221439" y="177409"/>
                  <a:pt x="3205316" y="167149"/>
                </a:cubicBezTo>
                <a:cubicBezTo>
                  <a:pt x="3185377" y="154461"/>
                  <a:pt x="3167175" y="138942"/>
                  <a:pt x="3146322" y="127820"/>
                </a:cubicBezTo>
                <a:cubicBezTo>
                  <a:pt x="3117841" y="112630"/>
                  <a:pt x="3087679" y="100781"/>
                  <a:pt x="3057832" y="88491"/>
                </a:cubicBezTo>
                <a:cubicBezTo>
                  <a:pt x="2998702" y="64143"/>
                  <a:pt x="2933438" y="41981"/>
                  <a:pt x="2871019" y="29497"/>
                </a:cubicBezTo>
                <a:cubicBezTo>
                  <a:pt x="2841917" y="23677"/>
                  <a:pt x="2811978" y="23346"/>
                  <a:pt x="2782529" y="19665"/>
                </a:cubicBezTo>
                <a:cubicBezTo>
                  <a:pt x="2759533" y="16791"/>
                  <a:pt x="2736645" y="13110"/>
                  <a:pt x="2713703" y="9833"/>
                </a:cubicBezTo>
                <a:lnTo>
                  <a:pt x="2271251" y="19665"/>
                </a:lnTo>
                <a:cubicBezTo>
                  <a:pt x="2172789" y="23603"/>
                  <a:pt x="1976284" y="39329"/>
                  <a:pt x="1976284" y="39329"/>
                </a:cubicBezTo>
                <a:cubicBezTo>
                  <a:pt x="1831151" y="80797"/>
                  <a:pt x="1967603" y="47427"/>
                  <a:pt x="1710813" y="68826"/>
                </a:cubicBezTo>
                <a:cubicBezTo>
                  <a:pt x="1658148" y="73215"/>
                  <a:pt x="1605624" y="79803"/>
                  <a:pt x="1553496" y="88491"/>
                </a:cubicBezTo>
                <a:cubicBezTo>
                  <a:pt x="1533832" y="91768"/>
                  <a:pt x="1514051" y="94413"/>
                  <a:pt x="1494503" y="98323"/>
                </a:cubicBezTo>
                <a:cubicBezTo>
                  <a:pt x="1481252" y="100973"/>
                  <a:pt x="1468583" y="106479"/>
                  <a:pt x="1455174" y="108155"/>
                </a:cubicBezTo>
                <a:cubicBezTo>
                  <a:pt x="1442166" y="109781"/>
                  <a:pt x="1471561" y="119626"/>
                  <a:pt x="1455174" y="117987"/>
                </a:cubicBezTo>
                <a:close/>
              </a:path>
            </a:pathLst>
          </a:cu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oppop.ai - dun dun dunn sound effect 1">
            <a:hlinkClick r:id="" action="ppaction://media"/>
            <a:extLst>
              <a:ext uri="{FF2B5EF4-FFF2-40B4-BE49-F238E27FC236}">
                <a16:creationId xmlns:a16="http://schemas.microsoft.com/office/drawing/2014/main" id="{55B937A9-28D9-AD76-5B78-D0A9DA0F3899}"/>
              </a:ext>
            </a:extLst>
          </p:cNvPr>
          <p:cNvPicPr>
            <a:picLocks noChangeAspect="1"/>
          </p:cNvPicPr>
          <p:nvPr>
            <a:audioFile r:link="rId1"/>
            <p:extLst>
              <p:ext uri="{DAA4B4D4-6D71-4841-9C94-3DE7FCFB9230}">
                <p14:media xmlns:p14="http://schemas.microsoft.com/office/powerpoint/2010/main" r:embed="rId2"/>
              </p:ext>
            </p:extLst>
          </p:nvPr>
        </p:nvPicPr>
        <p:blipFill>
          <a:blip r:embed="rId5"/>
          <a:stretch>
            <a:fillRect/>
          </a:stretch>
        </p:blipFill>
        <p:spPr>
          <a:xfrm>
            <a:off x="11516851" y="6263148"/>
            <a:ext cx="406400" cy="406400"/>
          </a:xfrm>
          <a:prstGeom prst="rect">
            <a:avLst/>
          </a:prstGeom>
        </p:spPr>
      </p:pic>
    </p:spTree>
    <p:extLst>
      <p:ext uri="{BB962C8B-B14F-4D97-AF65-F5344CB8AC3E}">
        <p14:creationId xmlns:p14="http://schemas.microsoft.com/office/powerpoint/2010/main" val="298705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fill="hold" display="0">
                  <p:stCondLst>
                    <p:cond delay="indefinite"/>
                  </p:stCondLst>
                  <p:endCondLst>
                    <p:cond evt="onStopAudio" delay="0">
                      <p:tgtEl>
                        <p:sldTgt/>
                      </p:tgtEl>
                    </p:cond>
                  </p:endCondLst>
                </p:cTn>
                <p:tgtEl>
                  <p:spTgt spid="41"/>
                </p:tgtEl>
              </p:cMediaNode>
            </p:audio>
          </p:childTnLst>
        </p:cTn>
      </p:par>
    </p:tnLst>
    <p:bldLst>
      <p:bldP spid="4" grpId="0"/>
      <p:bldP spid="6" grpId="0"/>
      <p:bldP spid="7" grpId="0"/>
      <p:bldP spid="33" grpId="0"/>
      <p:bldP spid="34" grpId="0"/>
      <p:bldP spid="35" grpId="0"/>
      <p:bldP spid="36" grpId="0"/>
      <p:bldP spid="37" grpId="0"/>
      <p:bldP spid="4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E716D-1E05-B47C-C9A4-FBC78BFA798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7BEFA7-16C8-3F7D-70CE-452AE5DAF889}"/>
              </a:ext>
            </a:extLst>
          </p:cNvPr>
          <p:cNvSpPr>
            <a:spLocks noGrp="1"/>
          </p:cNvSpPr>
          <p:nvPr>
            <p:ph idx="1"/>
          </p:nvPr>
        </p:nvSpPr>
        <p:spPr>
          <a:xfrm>
            <a:off x="593650" y="511278"/>
            <a:ext cx="10995837" cy="5837764"/>
          </a:xfrm>
        </p:spPr>
        <p:txBody>
          <a:bodyPr>
            <a:normAutofit/>
          </a:bodyPr>
          <a:lstStyle/>
          <a:p>
            <a:pPr marL="0" indent="0" algn="ctr">
              <a:buNone/>
            </a:pPr>
            <a:endParaRPr lang="en-US" dirty="0"/>
          </a:p>
          <a:p>
            <a:pPr marL="0" indent="0" algn="ctr">
              <a:buNone/>
            </a:pPr>
            <a:r>
              <a:rPr lang="en-US" sz="7200" b="1" dirty="0">
                <a:latin typeface="Bebas Neue" panose="020B0606020202050201" pitchFamily="34" charset="0"/>
              </a:rPr>
              <a:t>Final Thoughts On Scheduling</a:t>
            </a:r>
          </a:p>
          <a:p>
            <a:pPr marL="0" indent="0" algn="ctr">
              <a:buNone/>
            </a:pPr>
            <a:endParaRPr lang="en-US" sz="3600" b="1" dirty="0">
              <a:latin typeface="Bebas Neue" panose="020B0606020202050201" pitchFamily="34" charset="0"/>
            </a:endParaRPr>
          </a:p>
          <a:p>
            <a:pPr marL="0" indent="0" algn="ctr">
              <a:buNone/>
            </a:pPr>
            <a:r>
              <a:rPr lang="en-US" sz="3200" i="1" dirty="0"/>
              <a:t>Doing nothing isn’t an option… </a:t>
            </a:r>
            <a:br>
              <a:rPr lang="en-US" sz="3200" i="1" dirty="0"/>
            </a:br>
            <a:endParaRPr lang="en-US" sz="3200" i="1" dirty="0"/>
          </a:p>
          <a:p>
            <a:pPr marL="0" indent="0" algn="ctr">
              <a:buNone/>
            </a:pPr>
            <a:r>
              <a:rPr lang="en-US" sz="3200" dirty="0"/>
              <a:t>Seeking feedback, additional options, </a:t>
            </a:r>
            <a:br>
              <a:rPr lang="en-US" sz="3200" dirty="0"/>
            </a:br>
            <a:r>
              <a:rPr lang="en-US" sz="3200" dirty="0"/>
              <a:t>alternatives, not just critique.</a:t>
            </a:r>
            <a:endParaRPr lang="en-US" dirty="0"/>
          </a:p>
          <a:p>
            <a:pPr marL="0" indent="0" algn="ctr">
              <a:buNone/>
            </a:pPr>
            <a:endParaRPr lang="en-US" dirty="0"/>
          </a:p>
          <a:p>
            <a:pPr marL="0" indent="0" algn="ctr">
              <a:buNone/>
            </a:pPr>
            <a:r>
              <a:rPr lang="en-US" dirty="0"/>
              <a:t>When to tackle changes to scheduling may be as important as answering what to tackle. </a:t>
            </a:r>
          </a:p>
        </p:txBody>
      </p:sp>
    </p:spTree>
    <p:extLst>
      <p:ext uri="{BB962C8B-B14F-4D97-AF65-F5344CB8AC3E}">
        <p14:creationId xmlns:p14="http://schemas.microsoft.com/office/powerpoint/2010/main" val="2162520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7E59-EDF9-6042-BFEF-6DC0CA79CBDD}"/>
              </a:ext>
            </a:extLst>
          </p:cNvPr>
          <p:cNvSpPr>
            <a:spLocks noGrp="1"/>
          </p:cNvSpPr>
          <p:nvPr>
            <p:ph type="title"/>
          </p:nvPr>
        </p:nvSpPr>
        <p:spPr>
          <a:xfrm>
            <a:off x="838200" y="4365171"/>
            <a:ext cx="10515600" cy="1554617"/>
          </a:xfrm>
        </p:spPr>
        <p:txBody>
          <a:bodyPr>
            <a:noAutofit/>
          </a:bodyPr>
          <a:lstStyle/>
          <a:p>
            <a:r>
              <a:rPr lang="en-US" sz="6600" spc="300"/>
              <a:t>cliff of knowledge </a:t>
            </a:r>
            <a:br>
              <a:rPr lang="en-US" sz="6600" spc="300"/>
            </a:br>
            <a:r>
              <a:rPr lang="en-US" sz="6600" spc="300"/>
              <a:t>&amp; Sea of sameness</a:t>
            </a:r>
          </a:p>
        </p:txBody>
      </p:sp>
    </p:spTree>
    <p:extLst>
      <p:ext uri="{BB962C8B-B14F-4D97-AF65-F5344CB8AC3E}">
        <p14:creationId xmlns:p14="http://schemas.microsoft.com/office/powerpoint/2010/main" val="4253346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344A3-3864-CA03-F951-9D1BAD0A8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F2CB0-9F14-F248-9A31-BA2D76934703}"/>
              </a:ext>
            </a:extLst>
          </p:cNvPr>
          <p:cNvSpPr>
            <a:spLocks noGrp="1"/>
          </p:cNvSpPr>
          <p:nvPr>
            <p:ph type="title"/>
          </p:nvPr>
        </p:nvSpPr>
        <p:spPr>
          <a:xfrm>
            <a:off x="4885153" y="3067145"/>
            <a:ext cx="5862676" cy="1325563"/>
          </a:xfrm>
        </p:spPr>
        <p:txBody>
          <a:bodyPr vert="horz" lIns="91440" tIns="45720" rIns="91440" bIns="45720" rtlCol="0" anchor="b">
            <a:normAutofit fontScale="90000"/>
          </a:bodyPr>
          <a:lstStyle/>
          <a:p>
            <a:r>
              <a:rPr lang="en-US" sz="5000" b="1"/>
              <a:t>Alexa Temte</a:t>
            </a:r>
            <a:br>
              <a:rPr lang="en-US" sz="4200"/>
            </a:br>
            <a:r>
              <a:rPr lang="en-US" sz="2400"/>
              <a:t>Executive Assistant, Administration</a:t>
            </a:r>
            <a:br>
              <a:rPr lang="en-US" sz="2400"/>
            </a:br>
            <a:r>
              <a:rPr lang="en-US" sz="2400"/>
              <a:t>Masters in Higher Education Administration, UW </a:t>
            </a:r>
            <a:endParaRPr lang="en-US" sz="4200"/>
          </a:p>
        </p:txBody>
      </p:sp>
      <p:pic>
        <p:nvPicPr>
          <p:cNvPr id="4" name="Picture 3" descr="A person wearing a hat&#10;&#10;AI-generated content may be incorrect.">
            <a:extLst>
              <a:ext uri="{FF2B5EF4-FFF2-40B4-BE49-F238E27FC236}">
                <a16:creationId xmlns:a16="http://schemas.microsoft.com/office/drawing/2014/main" id="{7BABBF6F-BA0A-C4F4-E760-159ACA9BCF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01346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C4D7D-4E39-5155-E4D2-20BDC5C2B116}"/>
              </a:ext>
            </a:extLst>
          </p:cNvPr>
          <p:cNvSpPr>
            <a:spLocks noGrp="1"/>
          </p:cNvSpPr>
          <p:nvPr>
            <p:ph type="title"/>
          </p:nvPr>
        </p:nvSpPr>
        <p:spPr/>
        <p:txBody>
          <a:bodyPr>
            <a:normAutofit fontScale="90000"/>
          </a:bodyPr>
          <a:lstStyle/>
          <a:p>
            <a:r>
              <a:rPr lang="en-US"/>
              <a:t>Goal 1: Become the best-known higher education value within 350 miles of Cheyenne</a:t>
            </a:r>
          </a:p>
        </p:txBody>
      </p:sp>
      <p:pic>
        <p:nvPicPr>
          <p:cNvPr id="5" name="Picture 2" descr="drawing of a US map with states and a 350 mile radius from Cheyenne, Wyoming marked">
            <a:extLst>
              <a:ext uri="{FF2B5EF4-FFF2-40B4-BE49-F238E27FC236}">
                <a16:creationId xmlns:a16="http://schemas.microsoft.com/office/drawing/2014/main" id="{41836F35-8306-44F7-0CBE-04AA14479957}"/>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344129" y="1743851"/>
            <a:ext cx="11360546" cy="429783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36D00025-1BB5-2CEE-B5BF-AA58302E8C9E}"/>
              </a:ext>
            </a:extLst>
          </p:cNvPr>
          <p:cNvSpPr>
            <a:spLocks noGrp="1"/>
          </p:cNvSpPr>
          <p:nvPr>
            <p:ph idx="1"/>
          </p:nvPr>
        </p:nvSpPr>
        <p:spPr>
          <a:xfrm>
            <a:off x="6882581" y="1743852"/>
            <a:ext cx="4706906" cy="4297836"/>
          </a:xfrm>
          <a:solidFill>
            <a:srgbClr val="156081">
              <a:alpha val="55000"/>
            </a:srgbClr>
          </a:solidFill>
        </p:spPr>
        <p:txBody>
          <a:bodyPr/>
          <a:lstStyle/>
          <a:p>
            <a:pPr marL="0" indent="0">
              <a:buNone/>
            </a:pPr>
            <a:r>
              <a:rPr lang="en-US" b="1" u="sng"/>
              <a:t>Why this Goal</a:t>
            </a:r>
            <a:r>
              <a:rPr lang="en-US" b="1"/>
              <a:t>?</a:t>
            </a:r>
          </a:p>
          <a:p>
            <a:r>
              <a:rPr lang="en-US"/>
              <a:t>HS Graduate Decline</a:t>
            </a:r>
          </a:p>
          <a:p>
            <a:r>
              <a:rPr lang="en-US"/>
              <a:t>Losing Wyoming’s Youth (Aging Population)</a:t>
            </a:r>
          </a:p>
          <a:p>
            <a:r>
              <a:rPr lang="en-US"/>
              <a:t>3:1 Ratio of College Educated Adults</a:t>
            </a:r>
          </a:p>
          <a:p>
            <a:r>
              <a:rPr lang="en-US"/>
              <a:t>Critical for Economic Prosperity &amp; Diversity</a:t>
            </a:r>
          </a:p>
        </p:txBody>
      </p:sp>
    </p:spTree>
    <p:extLst>
      <p:ext uri="{BB962C8B-B14F-4D97-AF65-F5344CB8AC3E}">
        <p14:creationId xmlns:p14="http://schemas.microsoft.com/office/powerpoint/2010/main" val="33728180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1B6DD7-B065-AE2C-2098-E6C1F0B715AB}"/>
              </a:ext>
            </a:extLst>
          </p:cNvPr>
          <p:cNvSpPr>
            <a:spLocks noGrp="1"/>
          </p:cNvSpPr>
          <p:nvPr>
            <p:ph type="title"/>
          </p:nvPr>
        </p:nvSpPr>
        <p:spPr>
          <a:xfrm>
            <a:off x="487324" y="0"/>
            <a:ext cx="5608676" cy="1325563"/>
          </a:xfrm>
        </p:spPr>
        <p:txBody>
          <a:bodyPr/>
          <a:lstStyle/>
          <a:p>
            <a:r>
              <a:rPr lang="en-US"/>
              <a:t>Initial Research</a:t>
            </a:r>
          </a:p>
        </p:txBody>
      </p:sp>
      <p:sp>
        <p:nvSpPr>
          <p:cNvPr id="7" name="Content Placeholder 6">
            <a:extLst>
              <a:ext uri="{FF2B5EF4-FFF2-40B4-BE49-F238E27FC236}">
                <a16:creationId xmlns:a16="http://schemas.microsoft.com/office/drawing/2014/main" id="{50E9C8FF-E8F5-5583-14CA-F8DCDB727951}"/>
              </a:ext>
            </a:extLst>
          </p:cNvPr>
          <p:cNvSpPr>
            <a:spLocks noGrp="1"/>
          </p:cNvSpPr>
          <p:nvPr>
            <p:ph idx="1"/>
          </p:nvPr>
        </p:nvSpPr>
        <p:spPr>
          <a:xfrm>
            <a:off x="6440131" y="2244108"/>
            <a:ext cx="3740548" cy="3239939"/>
          </a:xfrm>
        </p:spPr>
        <p:txBody>
          <a:bodyPr>
            <a:normAutofit/>
          </a:bodyPr>
          <a:lstStyle/>
          <a:p>
            <a:pPr marL="0" indent="0" algn="ctr">
              <a:buNone/>
            </a:pPr>
            <a:r>
              <a:rPr lang="en-US" sz="3600" i="1"/>
              <a:t>We are well-known in our service area, but not far beyond that. </a:t>
            </a:r>
          </a:p>
        </p:txBody>
      </p:sp>
      <p:grpSp>
        <p:nvGrpSpPr>
          <p:cNvPr id="9" name="Group 8">
            <a:extLst>
              <a:ext uri="{FF2B5EF4-FFF2-40B4-BE49-F238E27FC236}">
                <a16:creationId xmlns:a16="http://schemas.microsoft.com/office/drawing/2014/main" id="{6026285E-3BB6-1A1A-B998-4E0D0A83ECA0}"/>
              </a:ext>
            </a:extLst>
          </p:cNvPr>
          <p:cNvGrpSpPr/>
          <p:nvPr/>
        </p:nvGrpSpPr>
        <p:grpSpPr>
          <a:xfrm>
            <a:off x="-1" y="1189817"/>
            <a:ext cx="6292645" cy="5668183"/>
            <a:chOff x="1" y="963562"/>
            <a:chExt cx="6440130" cy="5801032"/>
          </a:xfrm>
        </p:grpSpPr>
        <p:pic>
          <p:nvPicPr>
            <p:cNvPr id="5" name="Picture 4">
              <a:extLst>
                <a:ext uri="{FF2B5EF4-FFF2-40B4-BE49-F238E27FC236}">
                  <a16:creationId xmlns:a16="http://schemas.microsoft.com/office/drawing/2014/main" id="{F174D78D-9DD3-AB93-1945-C1876A153B24}"/>
                </a:ext>
              </a:extLst>
            </p:cNvPr>
            <p:cNvPicPr>
              <a:picLocks noChangeAspect="1"/>
            </p:cNvPicPr>
            <p:nvPr/>
          </p:nvPicPr>
          <p:blipFill>
            <a:blip r:embed="rId2"/>
            <a:srcRect l="1211" t="1160" r="31789" b="998"/>
            <a:stretch>
              <a:fillRect/>
            </a:stretch>
          </p:blipFill>
          <p:spPr>
            <a:xfrm>
              <a:off x="1" y="963562"/>
              <a:ext cx="5437238" cy="5801032"/>
            </a:xfrm>
            <a:prstGeom prst="rect">
              <a:avLst/>
            </a:prstGeom>
          </p:spPr>
        </p:pic>
        <p:pic>
          <p:nvPicPr>
            <p:cNvPr id="8" name="Picture 7">
              <a:extLst>
                <a:ext uri="{FF2B5EF4-FFF2-40B4-BE49-F238E27FC236}">
                  <a16:creationId xmlns:a16="http://schemas.microsoft.com/office/drawing/2014/main" id="{CBC39319-8C7A-FAEB-EB20-C1073CD1378F}"/>
                </a:ext>
              </a:extLst>
            </p:cNvPr>
            <p:cNvPicPr>
              <a:picLocks noChangeAspect="1"/>
            </p:cNvPicPr>
            <p:nvPr/>
          </p:nvPicPr>
          <p:blipFill>
            <a:blip r:embed="rId2"/>
            <a:srcRect l="73058" t="34923" r="11313" b="27930"/>
            <a:stretch>
              <a:fillRect/>
            </a:stretch>
          </p:blipFill>
          <p:spPr>
            <a:xfrm>
              <a:off x="5171769" y="2600423"/>
              <a:ext cx="1268362" cy="2202427"/>
            </a:xfrm>
            <a:prstGeom prst="rect">
              <a:avLst/>
            </a:prstGeom>
          </p:spPr>
        </p:pic>
      </p:grpSp>
      <p:pic>
        <p:nvPicPr>
          <p:cNvPr id="3074" name="Picture 2" descr="CLARUS—A Carnegie Company">
            <a:extLst>
              <a:ext uri="{FF2B5EF4-FFF2-40B4-BE49-F238E27FC236}">
                <a16:creationId xmlns:a16="http://schemas.microsoft.com/office/drawing/2014/main" id="{A849EDE6-F138-0E0E-2C80-5DA0C1EB7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790" y="750959"/>
            <a:ext cx="1956505" cy="114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735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448AB9F-029D-476F-B158-823529656334}"/>
              </a:ext>
            </a:extLst>
          </p:cNvPr>
          <p:cNvGraphicFramePr>
            <a:graphicFrameLocks noGrp="1"/>
          </p:cNvGraphicFramePr>
          <p:nvPr>
            <p:ph idx="1"/>
            <p:extLst>
              <p:ext uri="{D42A27DB-BD31-4B8C-83A1-F6EECF244321}">
                <p14:modId xmlns:p14="http://schemas.microsoft.com/office/powerpoint/2010/main" val="1628569597"/>
              </p:ext>
            </p:extLst>
          </p:nvPr>
        </p:nvGraphicFramePr>
        <p:xfrm>
          <a:off x="95359" y="1435511"/>
          <a:ext cx="9166628" cy="468051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28A1277A-BD74-7655-1F79-4AEFC19234AB}"/>
              </a:ext>
            </a:extLst>
          </p:cNvPr>
          <p:cNvSpPr txBox="1"/>
          <p:nvPr/>
        </p:nvSpPr>
        <p:spPr>
          <a:xfrm>
            <a:off x="3124386" y="2159845"/>
            <a:ext cx="1088571" cy="1200329"/>
          </a:xfrm>
          <a:prstGeom prst="rect">
            <a:avLst/>
          </a:prstGeom>
          <a:noFill/>
        </p:spPr>
        <p:txBody>
          <a:bodyPr wrap="square" rtlCol="0">
            <a:spAutoFit/>
          </a:bodyPr>
          <a:lstStyle/>
          <a:p>
            <a:pPr algn="ctr"/>
            <a:r>
              <a:rPr lang="en-US" sz="7200" b="1">
                <a:solidFill>
                  <a:srgbClr val="FF0000"/>
                </a:solidFill>
                <a:effectLst>
                  <a:outerShdw blurRad="38100" dist="38100" dir="2700000" algn="tl">
                    <a:srgbClr val="000000">
                      <a:alpha val="43137"/>
                    </a:srgbClr>
                  </a:outerShdw>
                </a:effectLst>
                <a:latin typeface="Rastanty Cortez" panose="020F0502020204030204" pitchFamily="2" charset="0"/>
              </a:rPr>
              <a:t>34%</a:t>
            </a:r>
          </a:p>
        </p:txBody>
      </p:sp>
      <p:sp>
        <p:nvSpPr>
          <p:cNvPr id="10" name="TextBox 9">
            <a:extLst>
              <a:ext uri="{FF2B5EF4-FFF2-40B4-BE49-F238E27FC236}">
                <a16:creationId xmlns:a16="http://schemas.microsoft.com/office/drawing/2014/main" id="{8A60C184-35C6-F4B7-8C24-C429CD7FA1B0}"/>
              </a:ext>
            </a:extLst>
          </p:cNvPr>
          <p:cNvSpPr txBox="1"/>
          <p:nvPr/>
        </p:nvSpPr>
        <p:spPr>
          <a:xfrm>
            <a:off x="5307449" y="3383070"/>
            <a:ext cx="1088571" cy="1200329"/>
          </a:xfrm>
          <a:prstGeom prst="rect">
            <a:avLst/>
          </a:prstGeom>
          <a:noFill/>
        </p:spPr>
        <p:txBody>
          <a:bodyPr wrap="square" rtlCol="0">
            <a:spAutoFit/>
          </a:bodyPr>
          <a:lstStyle/>
          <a:p>
            <a:pPr algn="ctr"/>
            <a:r>
              <a:rPr lang="en-US" sz="7200" b="1">
                <a:solidFill>
                  <a:srgbClr val="FF0000"/>
                </a:solidFill>
                <a:effectLst>
                  <a:outerShdw blurRad="38100" dist="38100" dir="2700000" algn="tl">
                    <a:srgbClr val="000000">
                      <a:alpha val="43137"/>
                    </a:srgbClr>
                  </a:outerShdw>
                </a:effectLst>
                <a:latin typeface="Rastanty Cortez" panose="020F0502020204030204" pitchFamily="2" charset="0"/>
              </a:rPr>
              <a:t>24%</a:t>
            </a:r>
          </a:p>
        </p:txBody>
      </p:sp>
      <p:sp>
        <p:nvSpPr>
          <p:cNvPr id="11" name="TextBox 10">
            <a:extLst>
              <a:ext uri="{FF2B5EF4-FFF2-40B4-BE49-F238E27FC236}">
                <a16:creationId xmlns:a16="http://schemas.microsoft.com/office/drawing/2014/main" id="{868F5112-8C55-483C-6636-EABC7A649D6D}"/>
              </a:ext>
            </a:extLst>
          </p:cNvPr>
          <p:cNvSpPr txBox="1"/>
          <p:nvPr/>
        </p:nvSpPr>
        <p:spPr>
          <a:xfrm>
            <a:off x="7433187" y="3894745"/>
            <a:ext cx="1313447" cy="1200329"/>
          </a:xfrm>
          <a:prstGeom prst="rect">
            <a:avLst/>
          </a:prstGeom>
          <a:noFill/>
        </p:spPr>
        <p:txBody>
          <a:bodyPr wrap="square" rtlCol="0">
            <a:spAutoFit/>
          </a:bodyPr>
          <a:lstStyle/>
          <a:p>
            <a:pPr algn="ctr"/>
            <a:r>
              <a:rPr lang="en-US" sz="7200" b="1">
                <a:solidFill>
                  <a:srgbClr val="FF0000"/>
                </a:solidFill>
                <a:effectLst>
                  <a:outerShdw blurRad="38100" dist="38100" dir="2700000" algn="tl">
                    <a:srgbClr val="000000">
                      <a:alpha val="43137"/>
                    </a:srgbClr>
                  </a:outerShdw>
                </a:effectLst>
                <a:latin typeface="Rastanty Cortez" panose="020F0502020204030204" pitchFamily="2" charset="0"/>
              </a:rPr>
              <a:t>14%</a:t>
            </a:r>
          </a:p>
        </p:txBody>
      </p:sp>
      <p:sp>
        <p:nvSpPr>
          <p:cNvPr id="7" name="TextBox 8">
            <a:extLst>
              <a:ext uri="{FF2B5EF4-FFF2-40B4-BE49-F238E27FC236}">
                <a16:creationId xmlns:a16="http://schemas.microsoft.com/office/drawing/2014/main" id="{27BDF164-7C39-827F-176E-62F52A4A8F40}"/>
              </a:ext>
            </a:extLst>
          </p:cNvPr>
          <p:cNvSpPr txBox="1"/>
          <p:nvPr/>
        </p:nvSpPr>
        <p:spPr>
          <a:xfrm>
            <a:off x="900643" y="1226177"/>
            <a:ext cx="1088571" cy="1200329"/>
          </a:xfrm>
          <a:prstGeom prst="rect">
            <a:avLst/>
          </a:prstGeom>
          <a:no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ctr"/>
            <a:r>
              <a:rPr lang="en-US" sz="7200" b="1">
                <a:solidFill>
                  <a:srgbClr val="FF0000"/>
                </a:solidFill>
                <a:effectLst>
                  <a:outerShdw blurRad="38100" dist="38100" dir="2700000" algn="tl">
                    <a:srgbClr val="000000">
                      <a:alpha val="43137"/>
                    </a:srgbClr>
                  </a:outerShdw>
                </a:effectLst>
                <a:latin typeface="Rastanty Cortez" panose="020F0502020204030204" pitchFamily="2" charset="0"/>
              </a:rPr>
              <a:t>34%</a:t>
            </a:r>
          </a:p>
        </p:txBody>
      </p:sp>
      <p:sp>
        <p:nvSpPr>
          <p:cNvPr id="2" name="Title 1">
            <a:extLst>
              <a:ext uri="{FF2B5EF4-FFF2-40B4-BE49-F238E27FC236}">
                <a16:creationId xmlns:a16="http://schemas.microsoft.com/office/drawing/2014/main" id="{5242EE12-4332-E93F-F1E7-E1FEEE09300E}"/>
              </a:ext>
            </a:extLst>
          </p:cNvPr>
          <p:cNvSpPr>
            <a:spLocks noGrp="1"/>
          </p:cNvSpPr>
          <p:nvPr>
            <p:ph type="title"/>
          </p:nvPr>
        </p:nvSpPr>
        <p:spPr>
          <a:xfrm>
            <a:off x="206478" y="418289"/>
            <a:ext cx="11147322" cy="917026"/>
          </a:xfrm>
        </p:spPr>
        <p:txBody>
          <a:bodyPr/>
          <a:lstStyle/>
          <a:p>
            <a:r>
              <a:rPr lang="en-US"/>
              <a:t>Levers – Awareness/Affordability</a:t>
            </a:r>
          </a:p>
        </p:txBody>
      </p:sp>
      <p:pic>
        <p:nvPicPr>
          <p:cNvPr id="12" name="Picture 11" descr="A group of women in graduation gowns&#10;&#10;Description automatically generated">
            <a:extLst>
              <a:ext uri="{FF2B5EF4-FFF2-40B4-BE49-F238E27FC236}">
                <a16:creationId xmlns:a16="http://schemas.microsoft.com/office/drawing/2014/main" id="{BF360D51-0A9D-3A50-9B38-ACC87085658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74531" y="4245094"/>
            <a:ext cx="1970124" cy="1699960"/>
          </a:xfrm>
          <a:prstGeom prst="rect">
            <a:avLst/>
          </a:prstGeom>
        </p:spPr>
      </p:pic>
      <p:pic>
        <p:nvPicPr>
          <p:cNvPr id="13" name="Picture 12" descr="A group of people outside of a building&#10;&#10;Description automatically generated">
            <a:extLst>
              <a:ext uri="{FF2B5EF4-FFF2-40B4-BE49-F238E27FC236}">
                <a16:creationId xmlns:a16="http://schemas.microsoft.com/office/drawing/2014/main" id="{40B8DC47-D4DD-901A-15BE-D54BDF1F4CA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1079921">
            <a:off x="8782638" y="2937427"/>
            <a:ext cx="2002326" cy="1668604"/>
          </a:xfrm>
          <a:prstGeom prst="rect">
            <a:avLst/>
          </a:prstGeom>
        </p:spPr>
      </p:pic>
      <p:pic>
        <p:nvPicPr>
          <p:cNvPr id="14" name="Picture 13" descr="A person sitting on a bed reading a book&#10;&#10;Description automatically generated">
            <a:extLst>
              <a:ext uri="{FF2B5EF4-FFF2-40B4-BE49-F238E27FC236}">
                <a16:creationId xmlns:a16="http://schemas.microsoft.com/office/drawing/2014/main" id="{C7F6B1B9-C2AF-3950-C7B5-B9C9F94CF8F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663344">
            <a:off x="10111728" y="1909592"/>
            <a:ext cx="1889241" cy="1572568"/>
          </a:xfrm>
          <a:prstGeom prst="rect">
            <a:avLst/>
          </a:prstGeom>
        </p:spPr>
      </p:pic>
      <p:pic>
        <p:nvPicPr>
          <p:cNvPr id="5" name="Picture 4" descr="A person in a graduation gown&#10;&#10;AI-generated content may be incorrect.">
            <a:extLst>
              <a:ext uri="{FF2B5EF4-FFF2-40B4-BE49-F238E27FC236}">
                <a16:creationId xmlns:a16="http://schemas.microsoft.com/office/drawing/2014/main" id="{FE75AEA9-E1F0-BBDC-1C3E-88BA3ADF7F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8317">
            <a:off x="9030253" y="274064"/>
            <a:ext cx="1824189" cy="1841398"/>
          </a:xfrm>
          <a:prstGeom prst="rect">
            <a:avLst/>
          </a:prstGeom>
        </p:spPr>
      </p:pic>
    </p:spTree>
    <p:extLst>
      <p:ext uri="{BB962C8B-B14F-4D97-AF65-F5344CB8AC3E}">
        <p14:creationId xmlns:p14="http://schemas.microsoft.com/office/powerpoint/2010/main" val="37610104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2AD4406-7666-E06D-FE68-84800EF61E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98805E-B40F-AB61-867C-ED5A1D600EEC}"/>
              </a:ext>
            </a:extLst>
          </p:cNvPr>
          <p:cNvSpPr txBox="1"/>
          <p:nvPr/>
        </p:nvSpPr>
        <p:spPr>
          <a:xfrm>
            <a:off x="471949" y="1878196"/>
            <a:ext cx="3276358" cy="2862322"/>
          </a:xfrm>
          <a:prstGeom prst="rect">
            <a:avLst/>
          </a:prstGeom>
          <a:noFill/>
        </p:spPr>
        <p:txBody>
          <a:bodyPr wrap="square" rtlCol="0">
            <a:spAutoFit/>
          </a:bodyPr>
          <a:lstStyle/>
          <a:p>
            <a:pPr algn="ctr"/>
            <a:r>
              <a:rPr lang="en-US" sz="6000">
                <a:solidFill>
                  <a:schemeClr val="bg1"/>
                </a:solidFill>
                <a:latin typeface="Bebas Neue" panose="020B0606020202050201" pitchFamily="34" charset="0"/>
              </a:rPr>
              <a:t>Other Wy</a:t>
            </a:r>
          </a:p>
          <a:p>
            <a:pPr algn="ctr"/>
            <a:endParaRPr lang="en-US" sz="6000">
              <a:solidFill>
                <a:schemeClr val="bg1"/>
              </a:solidFill>
              <a:latin typeface="Bebas Neue" panose="020B0606020202050201" pitchFamily="34" charset="0"/>
            </a:endParaRPr>
          </a:p>
          <a:p>
            <a:pPr algn="ctr"/>
            <a:r>
              <a:rPr lang="en-US" sz="6000">
                <a:solidFill>
                  <a:schemeClr val="bg1"/>
                </a:solidFill>
                <a:latin typeface="Bebas Neue" panose="020B0606020202050201" pitchFamily="34" charset="0"/>
              </a:rPr>
              <a:t>EDGE States</a:t>
            </a:r>
          </a:p>
        </p:txBody>
      </p:sp>
      <p:sp>
        <p:nvSpPr>
          <p:cNvPr id="4" name="TextBox 3">
            <a:extLst>
              <a:ext uri="{FF2B5EF4-FFF2-40B4-BE49-F238E27FC236}">
                <a16:creationId xmlns:a16="http://schemas.microsoft.com/office/drawing/2014/main" id="{F24B66C6-88FB-DC22-E2F3-747AB21C68D2}"/>
              </a:ext>
            </a:extLst>
          </p:cNvPr>
          <p:cNvSpPr txBox="1"/>
          <p:nvPr/>
        </p:nvSpPr>
        <p:spPr>
          <a:xfrm>
            <a:off x="4494391" y="1458813"/>
            <a:ext cx="3461658" cy="3631763"/>
          </a:xfrm>
          <a:prstGeom prst="rect">
            <a:avLst/>
          </a:prstGeom>
          <a:noFill/>
        </p:spPr>
        <p:txBody>
          <a:bodyPr wrap="square" rtlCol="0">
            <a:spAutoFit/>
          </a:bodyPr>
          <a:lstStyle/>
          <a:p>
            <a:pPr algn="ctr"/>
            <a:r>
              <a:rPr lang="en-US" sz="11500">
                <a:solidFill>
                  <a:schemeClr val="bg1"/>
                </a:solidFill>
                <a:latin typeface="Bebas Neue" panose="020B0606020202050201" pitchFamily="34" charset="0"/>
              </a:rPr>
              <a:t>570</a:t>
            </a:r>
          </a:p>
          <a:p>
            <a:pPr algn="ctr"/>
            <a:r>
              <a:rPr lang="en-US" sz="11500">
                <a:solidFill>
                  <a:schemeClr val="bg1"/>
                </a:solidFill>
                <a:latin typeface="Bebas Neue" panose="020B0606020202050201" pitchFamily="34" charset="0"/>
              </a:rPr>
              <a:t>444</a:t>
            </a:r>
          </a:p>
        </p:txBody>
      </p:sp>
      <p:sp>
        <p:nvSpPr>
          <p:cNvPr id="6" name="TextBox 5">
            <a:extLst>
              <a:ext uri="{FF2B5EF4-FFF2-40B4-BE49-F238E27FC236}">
                <a16:creationId xmlns:a16="http://schemas.microsoft.com/office/drawing/2014/main" id="{022FDF25-38CA-8FB5-76ED-87EAE56E8F77}"/>
              </a:ext>
            </a:extLst>
          </p:cNvPr>
          <p:cNvSpPr txBox="1"/>
          <p:nvPr/>
        </p:nvSpPr>
        <p:spPr>
          <a:xfrm>
            <a:off x="7956049" y="1493475"/>
            <a:ext cx="3461658" cy="3631763"/>
          </a:xfrm>
          <a:prstGeom prst="rect">
            <a:avLst/>
          </a:prstGeom>
          <a:noFill/>
        </p:spPr>
        <p:txBody>
          <a:bodyPr wrap="square" rtlCol="0">
            <a:spAutoFit/>
          </a:bodyPr>
          <a:lstStyle/>
          <a:p>
            <a:pPr algn="ctr"/>
            <a:r>
              <a:rPr lang="en-US" sz="11500">
                <a:solidFill>
                  <a:schemeClr val="bg1"/>
                </a:solidFill>
                <a:latin typeface="Bebas Neue" panose="020B0606020202050201" pitchFamily="34" charset="0"/>
              </a:rPr>
              <a:t>715</a:t>
            </a:r>
          </a:p>
          <a:p>
            <a:pPr algn="ctr"/>
            <a:r>
              <a:rPr lang="en-US" sz="11500">
                <a:solidFill>
                  <a:schemeClr val="bg1"/>
                </a:solidFill>
                <a:latin typeface="Bebas Neue" panose="020B0606020202050201" pitchFamily="34" charset="0"/>
              </a:rPr>
              <a:t>469</a:t>
            </a:r>
          </a:p>
        </p:txBody>
      </p:sp>
      <p:sp>
        <p:nvSpPr>
          <p:cNvPr id="8" name="TextBox 7">
            <a:extLst>
              <a:ext uri="{FF2B5EF4-FFF2-40B4-BE49-F238E27FC236}">
                <a16:creationId xmlns:a16="http://schemas.microsoft.com/office/drawing/2014/main" id="{9CC781E0-DC7A-C8CA-29BE-907F291EF658}"/>
              </a:ext>
            </a:extLst>
          </p:cNvPr>
          <p:cNvSpPr txBox="1"/>
          <p:nvPr/>
        </p:nvSpPr>
        <p:spPr>
          <a:xfrm>
            <a:off x="4918938" y="738024"/>
            <a:ext cx="2656115" cy="830997"/>
          </a:xfrm>
          <a:prstGeom prst="rect">
            <a:avLst/>
          </a:prstGeom>
          <a:noFill/>
        </p:spPr>
        <p:txBody>
          <a:bodyPr wrap="square" rtlCol="0">
            <a:spAutoFit/>
          </a:bodyPr>
          <a:lstStyle/>
          <a:p>
            <a:pPr algn="ctr"/>
            <a:r>
              <a:rPr lang="en-US" sz="4800" u="sng">
                <a:solidFill>
                  <a:schemeClr val="bg1"/>
                </a:solidFill>
                <a:latin typeface="Bebas Neue" panose="020B0606020202050201" pitchFamily="34" charset="0"/>
              </a:rPr>
              <a:t>2019/2020</a:t>
            </a:r>
          </a:p>
        </p:txBody>
      </p:sp>
      <p:sp>
        <p:nvSpPr>
          <p:cNvPr id="11" name="TextBox 10">
            <a:extLst>
              <a:ext uri="{FF2B5EF4-FFF2-40B4-BE49-F238E27FC236}">
                <a16:creationId xmlns:a16="http://schemas.microsoft.com/office/drawing/2014/main" id="{6EFCF1C2-948D-2611-38EA-121FE3EBD479}"/>
              </a:ext>
            </a:extLst>
          </p:cNvPr>
          <p:cNvSpPr txBox="1"/>
          <p:nvPr/>
        </p:nvSpPr>
        <p:spPr>
          <a:xfrm>
            <a:off x="8218716" y="738023"/>
            <a:ext cx="2656115" cy="830997"/>
          </a:xfrm>
          <a:prstGeom prst="rect">
            <a:avLst/>
          </a:prstGeom>
          <a:noFill/>
        </p:spPr>
        <p:txBody>
          <a:bodyPr wrap="square" rtlCol="0">
            <a:spAutoFit/>
          </a:bodyPr>
          <a:lstStyle/>
          <a:p>
            <a:pPr algn="ctr"/>
            <a:r>
              <a:rPr lang="en-US" sz="4800" u="sng">
                <a:solidFill>
                  <a:schemeClr val="bg1"/>
                </a:solidFill>
                <a:latin typeface="Bebas Neue" panose="020B0606020202050201" pitchFamily="34" charset="0"/>
              </a:rPr>
              <a:t>2024/2025</a:t>
            </a:r>
          </a:p>
        </p:txBody>
      </p:sp>
      <p:sp>
        <p:nvSpPr>
          <p:cNvPr id="14" name="TextBox 13">
            <a:extLst>
              <a:ext uri="{FF2B5EF4-FFF2-40B4-BE49-F238E27FC236}">
                <a16:creationId xmlns:a16="http://schemas.microsoft.com/office/drawing/2014/main" id="{434EB643-1DF2-7893-0B04-0F16BAF7EC12}"/>
              </a:ext>
            </a:extLst>
          </p:cNvPr>
          <p:cNvSpPr txBox="1"/>
          <p:nvPr/>
        </p:nvSpPr>
        <p:spPr>
          <a:xfrm>
            <a:off x="6992938" y="6611779"/>
            <a:ext cx="5199062" cy="246221"/>
          </a:xfrm>
          <a:prstGeom prst="rect">
            <a:avLst/>
          </a:prstGeom>
          <a:noFill/>
        </p:spPr>
        <p:txBody>
          <a:bodyPr wrap="square" rtlCol="0">
            <a:spAutoFit/>
          </a:bodyPr>
          <a:lstStyle/>
          <a:p>
            <a:pPr algn="r"/>
            <a:r>
              <a:rPr lang="en-US" sz="1000" b="1">
                <a:solidFill>
                  <a:schemeClr val="bg1"/>
                </a:solidFill>
                <a:latin typeface="+mj-lt"/>
              </a:rPr>
              <a:t>Source: </a:t>
            </a:r>
            <a:r>
              <a:rPr lang="en-US" sz="1000">
                <a:solidFill>
                  <a:schemeClr val="bg1"/>
                </a:solidFill>
                <a:latin typeface="+mj-lt"/>
              </a:rPr>
              <a:t>LCCC Office of Institutional Research, </a:t>
            </a:r>
            <a:r>
              <a:rPr lang="en-US" sz="1000">
                <a:solidFill>
                  <a:schemeClr val="bg1"/>
                </a:solidFill>
                <a:latin typeface="Aptos" panose="020B0004020202020204" pitchFamily="34" charset="0"/>
                <a:ea typeface="Aptos" panose="020B0004020202020204" pitchFamily="34" charset="0"/>
                <a:cs typeface="Aptos" panose="020B0004020202020204" pitchFamily="34" charset="0"/>
              </a:rPr>
              <a:t>Final Annual Enrollment Public Dashboard</a:t>
            </a:r>
            <a:endParaRPr lang="en-US" sz="1000">
              <a:solidFill>
                <a:schemeClr val="bg1"/>
              </a:solidFill>
            </a:endParaRPr>
          </a:p>
        </p:txBody>
      </p:sp>
      <p:sp>
        <p:nvSpPr>
          <p:cNvPr id="5" name="Arrow: Right 4">
            <a:extLst>
              <a:ext uri="{FF2B5EF4-FFF2-40B4-BE49-F238E27FC236}">
                <a16:creationId xmlns:a16="http://schemas.microsoft.com/office/drawing/2014/main" id="{E3C0D78D-7735-B9C9-0D1F-69A0E48F7EED}"/>
              </a:ext>
            </a:extLst>
          </p:cNvPr>
          <p:cNvSpPr/>
          <p:nvPr/>
        </p:nvSpPr>
        <p:spPr>
          <a:xfrm>
            <a:off x="3836796" y="2048996"/>
            <a:ext cx="756375" cy="521109"/>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09DF77A-A455-3025-D5AF-EDAD5D4E0182}"/>
              </a:ext>
            </a:extLst>
          </p:cNvPr>
          <p:cNvSpPr/>
          <p:nvPr/>
        </p:nvSpPr>
        <p:spPr>
          <a:xfrm>
            <a:off x="3836795" y="3951539"/>
            <a:ext cx="756375" cy="521109"/>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06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5AED-0B24-D13F-6CF8-C7599A366586}"/>
              </a:ext>
            </a:extLst>
          </p:cNvPr>
          <p:cNvSpPr>
            <a:spLocks noGrp="1"/>
          </p:cNvSpPr>
          <p:nvPr>
            <p:ph type="title"/>
          </p:nvPr>
        </p:nvSpPr>
        <p:spPr>
          <a:xfrm>
            <a:off x="487324" y="418288"/>
            <a:ext cx="5805321" cy="1325563"/>
          </a:xfrm>
        </p:spPr>
        <p:txBody>
          <a:bodyPr/>
          <a:lstStyle/>
          <a:p>
            <a:r>
              <a:rPr lang="en-US"/>
              <a:t>Brand Analysis</a:t>
            </a:r>
          </a:p>
        </p:txBody>
      </p:sp>
      <p:sp>
        <p:nvSpPr>
          <p:cNvPr id="3" name="Content Placeholder 2">
            <a:extLst>
              <a:ext uri="{FF2B5EF4-FFF2-40B4-BE49-F238E27FC236}">
                <a16:creationId xmlns:a16="http://schemas.microsoft.com/office/drawing/2014/main" id="{E9147543-C595-70AC-AF09-E6300EFF40EB}"/>
              </a:ext>
            </a:extLst>
          </p:cNvPr>
          <p:cNvSpPr>
            <a:spLocks noGrp="1"/>
          </p:cNvSpPr>
          <p:nvPr>
            <p:ph idx="1"/>
          </p:nvPr>
        </p:nvSpPr>
        <p:spPr>
          <a:xfrm>
            <a:off x="487325" y="1566530"/>
            <a:ext cx="11217351" cy="4873182"/>
          </a:xfrm>
        </p:spPr>
        <p:txBody>
          <a:bodyPr>
            <a:normAutofit/>
          </a:bodyPr>
          <a:lstStyle/>
          <a:p>
            <a:pPr marL="0" indent="0">
              <a:buNone/>
            </a:pPr>
            <a:r>
              <a:rPr lang="en-US" b="1"/>
              <a:t>Three major tasks: </a:t>
            </a:r>
            <a:endParaRPr lang="en-US"/>
          </a:p>
          <a:p>
            <a:pPr marL="514350" indent="-514350">
              <a:buFont typeface="+mj-lt"/>
              <a:buAutoNum type="arabicPeriod"/>
            </a:pPr>
            <a:r>
              <a:rPr lang="en-US"/>
              <a:t>Assess brand - design, messaging, social media, website</a:t>
            </a:r>
          </a:p>
          <a:p>
            <a:pPr marL="514350" indent="-514350">
              <a:buFont typeface="+mj-lt"/>
              <a:buAutoNum type="arabicPeriod"/>
            </a:pPr>
            <a:r>
              <a:rPr lang="en-US"/>
              <a:t>Conduct focus groups on campus (employees, students) </a:t>
            </a:r>
          </a:p>
          <a:p>
            <a:pPr marL="514350" indent="-514350">
              <a:buFont typeface="+mj-lt"/>
              <a:buAutoNum type="arabicPeriod"/>
            </a:pPr>
            <a:r>
              <a:rPr lang="en-US"/>
              <a:t>Create and conduct a survey of Wyoming, Colorado, Nebraska and South Dakota to assess: </a:t>
            </a:r>
          </a:p>
          <a:p>
            <a:pPr lvl="1"/>
            <a:r>
              <a:rPr lang="en-US"/>
              <a:t>Awareness and familiarity with LCCC</a:t>
            </a:r>
          </a:p>
          <a:p>
            <a:pPr lvl="1"/>
            <a:r>
              <a:rPr lang="en-US"/>
              <a:t>Perceptions of the College’s name and its clarity</a:t>
            </a:r>
          </a:p>
          <a:p>
            <a:pPr lvl="1"/>
            <a:r>
              <a:rPr lang="en-US"/>
              <a:t>Impact of the name on appeal, credibility, and enrollment decisions</a:t>
            </a:r>
          </a:p>
          <a:p>
            <a:pPr lvl="1"/>
            <a:r>
              <a:rPr lang="en-US"/>
              <a:t>Confusion around location and branding</a:t>
            </a:r>
          </a:p>
          <a:p>
            <a:pPr lvl="1"/>
            <a:r>
              <a:rPr lang="en-US"/>
              <a:t>Sentiment toward potential name change</a:t>
            </a:r>
          </a:p>
        </p:txBody>
      </p:sp>
      <p:pic>
        <p:nvPicPr>
          <p:cNvPr id="4098" name="Picture 2" descr="Epicosity Selected as a Contracted Vendor of Texas Tech University">
            <a:extLst>
              <a:ext uri="{FF2B5EF4-FFF2-40B4-BE49-F238E27FC236}">
                <a16:creationId xmlns:a16="http://schemas.microsoft.com/office/drawing/2014/main" id="{99EEF361-E372-C751-3D08-AE174159F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632" y="336515"/>
            <a:ext cx="5156392" cy="123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895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logos on a white background&#10;&#10;AI-generated content may be incorrect.">
            <a:extLst>
              <a:ext uri="{FF2B5EF4-FFF2-40B4-BE49-F238E27FC236}">
                <a16:creationId xmlns:a16="http://schemas.microsoft.com/office/drawing/2014/main" id="{0690243C-02BA-1456-BE0C-D842A4414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39"/>
            <a:ext cx="12192000" cy="6832721"/>
          </a:xfrm>
          <a:prstGeom prst="rect">
            <a:avLst/>
          </a:prstGeom>
        </p:spPr>
      </p:pic>
      <p:grpSp>
        <p:nvGrpSpPr>
          <p:cNvPr id="10" name="Group 9">
            <a:extLst>
              <a:ext uri="{FF2B5EF4-FFF2-40B4-BE49-F238E27FC236}">
                <a16:creationId xmlns:a16="http://schemas.microsoft.com/office/drawing/2014/main" id="{5EDD0FBF-D32F-EDF5-DC3C-020F594C0A10}"/>
              </a:ext>
            </a:extLst>
          </p:cNvPr>
          <p:cNvGrpSpPr/>
          <p:nvPr/>
        </p:nvGrpSpPr>
        <p:grpSpPr>
          <a:xfrm>
            <a:off x="10049488" y="1209368"/>
            <a:ext cx="2005781" cy="1878228"/>
            <a:chOff x="6273901" y="1120878"/>
            <a:chExt cx="2005781" cy="1878228"/>
          </a:xfrm>
        </p:grpSpPr>
        <p:pic>
          <p:nvPicPr>
            <p:cNvPr id="5122" name="Picture 2" descr="Patridge, Laura">
              <a:extLst>
                <a:ext uri="{FF2B5EF4-FFF2-40B4-BE49-F238E27FC236}">
                  <a16:creationId xmlns:a16="http://schemas.microsoft.com/office/drawing/2014/main" id="{5B8313F7-1BE6-3699-F64C-55140DAFE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288" y="1120878"/>
              <a:ext cx="1355008" cy="13550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BEB2F0-3364-2493-91DC-72900A187304}"/>
                </a:ext>
              </a:extLst>
            </p:cNvPr>
            <p:cNvSpPr txBox="1"/>
            <p:nvPr/>
          </p:nvSpPr>
          <p:spPr>
            <a:xfrm>
              <a:off x="6273901" y="2475886"/>
              <a:ext cx="2005781" cy="523220"/>
            </a:xfrm>
            <a:prstGeom prst="rect">
              <a:avLst/>
            </a:prstGeom>
            <a:noFill/>
          </p:spPr>
          <p:txBody>
            <a:bodyPr wrap="square">
              <a:spAutoFit/>
            </a:bodyPr>
            <a:lstStyle/>
            <a:p>
              <a:pPr algn="ctr"/>
              <a:r>
                <a:rPr lang="en-US" sz="1400" b="1">
                  <a:solidFill>
                    <a:srgbClr val="4D4D4D"/>
                  </a:solidFill>
                  <a:latin typeface="Roboto Condensed" panose="02000000000000000000" pitchFamily="2" charset="0"/>
                </a:rPr>
                <a:t>Laura </a:t>
              </a:r>
              <a:r>
                <a:rPr lang="en-US" sz="1400" b="1" i="0">
                  <a:solidFill>
                    <a:srgbClr val="4D4D4D"/>
                  </a:solidFill>
                  <a:effectLst/>
                  <a:latin typeface="Roboto Condensed" panose="02000000000000000000" pitchFamily="2" charset="0"/>
                </a:rPr>
                <a:t>Patridge</a:t>
              </a:r>
              <a:endParaRPr lang="en-US" sz="1400" b="1">
                <a:solidFill>
                  <a:srgbClr val="4D4D4D"/>
                </a:solidFill>
                <a:latin typeface="Roboto Condensed" panose="02000000000000000000" pitchFamily="2" charset="0"/>
              </a:endParaRPr>
            </a:p>
            <a:p>
              <a:pPr algn="ctr"/>
              <a:r>
                <a:rPr lang="en-US" sz="1400" b="0" i="0">
                  <a:solidFill>
                    <a:srgbClr val="4D4D4D"/>
                  </a:solidFill>
                  <a:effectLst/>
                  <a:latin typeface="Roboto Condensed" panose="02000000000000000000" pitchFamily="2" charset="0"/>
                </a:rPr>
                <a:t>Web Content Specialist </a:t>
              </a:r>
              <a:endParaRPr lang="en-US" sz="1400"/>
            </a:p>
          </p:txBody>
        </p:sp>
      </p:grpSp>
    </p:spTree>
    <p:extLst>
      <p:ext uri="{BB962C8B-B14F-4D97-AF65-F5344CB8AC3E}">
        <p14:creationId xmlns:p14="http://schemas.microsoft.com/office/powerpoint/2010/main" val="86964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D8326F-476F-F67F-9262-C0FF3F7E921C}"/>
              </a:ext>
            </a:extLst>
          </p:cNvPr>
          <p:cNvSpPr>
            <a:spLocks noGrp="1"/>
          </p:cNvSpPr>
          <p:nvPr>
            <p:ph idx="1"/>
          </p:nvPr>
        </p:nvSpPr>
        <p:spPr>
          <a:xfrm>
            <a:off x="593650" y="511278"/>
            <a:ext cx="10995837" cy="5837764"/>
          </a:xfrm>
        </p:spPr>
        <p:txBody>
          <a:bodyPr>
            <a:normAutofit/>
          </a:bodyPr>
          <a:lstStyle/>
          <a:p>
            <a:pPr marL="0" indent="0" algn="ctr">
              <a:buNone/>
            </a:pPr>
            <a:endParaRPr lang="en-US"/>
          </a:p>
          <a:p>
            <a:pPr marL="0" indent="0" algn="ctr">
              <a:buNone/>
            </a:pPr>
            <a:r>
              <a:rPr lang="en-US" sz="7200" b="1">
                <a:latin typeface="Bebas Neue" panose="020B0606020202050201" pitchFamily="34" charset="0"/>
              </a:rPr>
              <a:t>Key insight</a:t>
            </a:r>
          </a:p>
          <a:p>
            <a:pPr marL="0" indent="0" algn="ctr">
              <a:buNone/>
            </a:pPr>
            <a:endParaRPr lang="en-US" sz="3600" b="1">
              <a:latin typeface="Bebas Neue" panose="020B0606020202050201" pitchFamily="34" charset="0"/>
            </a:endParaRPr>
          </a:p>
          <a:p>
            <a:pPr marL="0" indent="0" algn="ctr">
              <a:buNone/>
            </a:pPr>
            <a:r>
              <a:rPr lang="en-US" sz="3200" i="1"/>
              <a:t>We’re not at a crisis point--but we may be at a turning point.</a:t>
            </a:r>
            <a:br>
              <a:rPr lang="en-US"/>
            </a:br>
            <a:endParaRPr lang="en-US"/>
          </a:p>
          <a:p>
            <a:pPr marL="0" indent="0" algn="ctr">
              <a:buNone/>
            </a:pPr>
            <a:r>
              <a:rPr lang="en-US"/>
              <a:t>The research reveals </a:t>
            </a:r>
            <a:r>
              <a:rPr lang="en-US" b="1"/>
              <a:t>no urgent need </a:t>
            </a:r>
            <a:r>
              <a:rPr lang="en-US"/>
              <a:t>to change the name, but there is a </a:t>
            </a:r>
            <a:r>
              <a:rPr lang="en-US" b="1"/>
              <a:t>clear opportunity </a:t>
            </a:r>
            <a:r>
              <a:rPr lang="en-US"/>
              <a:t>to strengthen LCCC’s identity, brand and reach.</a:t>
            </a:r>
          </a:p>
          <a:p>
            <a:pPr marL="0" indent="0" algn="ctr">
              <a:buNone/>
            </a:pPr>
            <a:endParaRPr lang="en-US"/>
          </a:p>
        </p:txBody>
      </p:sp>
    </p:spTree>
    <p:extLst>
      <p:ext uri="{BB962C8B-B14F-4D97-AF65-F5344CB8AC3E}">
        <p14:creationId xmlns:p14="http://schemas.microsoft.com/office/powerpoint/2010/main" val="2052215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8BE87-41E6-C006-CB5D-CD0AA0D8F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468E4-FD92-1B3D-D404-DB9D9F67A4AE}"/>
              </a:ext>
            </a:extLst>
          </p:cNvPr>
          <p:cNvSpPr>
            <a:spLocks noGrp="1"/>
          </p:cNvSpPr>
          <p:nvPr>
            <p:ph type="title"/>
          </p:nvPr>
        </p:nvSpPr>
        <p:spPr>
          <a:xfrm>
            <a:off x="487324" y="418289"/>
            <a:ext cx="10866475" cy="1027054"/>
          </a:xfrm>
        </p:spPr>
        <p:txBody>
          <a:bodyPr/>
          <a:lstStyle/>
          <a:p>
            <a:r>
              <a:rPr lang="en-US"/>
              <a:t>initial Findings</a:t>
            </a:r>
          </a:p>
        </p:txBody>
      </p:sp>
      <p:sp>
        <p:nvSpPr>
          <p:cNvPr id="4" name="Content Placeholder 3">
            <a:extLst>
              <a:ext uri="{FF2B5EF4-FFF2-40B4-BE49-F238E27FC236}">
                <a16:creationId xmlns:a16="http://schemas.microsoft.com/office/drawing/2014/main" id="{24953546-B328-5A08-BEFD-C2D0F1FE22B9}"/>
              </a:ext>
            </a:extLst>
          </p:cNvPr>
          <p:cNvSpPr>
            <a:spLocks noGrp="1"/>
          </p:cNvSpPr>
          <p:nvPr>
            <p:ph idx="1"/>
          </p:nvPr>
        </p:nvSpPr>
        <p:spPr>
          <a:xfrm>
            <a:off x="235975" y="1238447"/>
            <a:ext cx="10205883" cy="5201264"/>
          </a:xfrm>
        </p:spPr>
        <p:txBody>
          <a:bodyPr>
            <a:normAutofit lnSpcReduction="10000"/>
          </a:bodyPr>
          <a:lstStyle/>
          <a:p>
            <a:pPr marL="0" indent="0">
              <a:lnSpc>
                <a:spcPct val="110000"/>
              </a:lnSpc>
              <a:spcBef>
                <a:spcPts val="0"/>
              </a:spcBef>
              <a:buNone/>
            </a:pPr>
            <a:r>
              <a:rPr lang="en-US" sz="2400" b="1"/>
              <a:t>#1 - There is a Cliff of Awareness Outside of Laramie County</a:t>
            </a:r>
          </a:p>
          <a:p>
            <a:pPr marL="0" indent="0">
              <a:lnSpc>
                <a:spcPct val="110000"/>
              </a:lnSpc>
              <a:spcBef>
                <a:spcPts val="0"/>
              </a:spcBef>
              <a:buNone/>
            </a:pPr>
            <a:r>
              <a:rPr lang="en-US" sz="1800" b="1">
                <a:solidFill>
                  <a:prstClr val="black"/>
                </a:solidFill>
              </a:rPr>
              <a:t>Key Take Away: </a:t>
            </a:r>
            <a:r>
              <a:rPr lang="en-US" sz="1800">
                <a:solidFill>
                  <a:prstClr val="black"/>
                </a:solidFill>
              </a:rPr>
              <a:t>While LCCC is well known by internal audiences and individuals from Laramie County, outside of that most people are unaware of the College, let alone what our brand promises.</a:t>
            </a:r>
            <a:endParaRPr lang="en-US" sz="1800"/>
          </a:p>
          <a:p>
            <a:pPr marL="0" indent="0">
              <a:lnSpc>
                <a:spcPct val="110000"/>
              </a:lnSpc>
              <a:spcBef>
                <a:spcPts val="0"/>
              </a:spcBef>
              <a:buNone/>
            </a:pPr>
            <a:endParaRPr lang="en-US" b="1"/>
          </a:p>
          <a:p>
            <a:pPr marL="0" indent="0">
              <a:lnSpc>
                <a:spcPct val="110000"/>
              </a:lnSpc>
              <a:spcBef>
                <a:spcPts val="0"/>
              </a:spcBef>
              <a:buNone/>
            </a:pPr>
            <a:r>
              <a:rPr lang="en-US" sz="2400" b="1"/>
              <a:t>#2 - The Current Name May Undercut LCCC’s Academic Strength</a:t>
            </a:r>
          </a:p>
          <a:p>
            <a:pPr marL="0" indent="0">
              <a:lnSpc>
                <a:spcPct val="110000"/>
              </a:lnSpc>
              <a:spcBef>
                <a:spcPts val="0"/>
              </a:spcBef>
              <a:buNone/>
            </a:pPr>
            <a:r>
              <a:rPr lang="en-US" sz="1800" b="1">
                <a:solidFill>
                  <a:prstClr val="black"/>
                </a:solidFill>
              </a:rPr>
              <a:t>Key Take Away: </a:t>
            </a:r>
            <a:r>
              <a:rPr lang="en-US" sz="1800"/>
              <a:t>“Laramie County Community College” may unintentionally suggest limited academic scope. A clearer, updated brand promise and name could reinforce LCCC’s rigor, comprehensive offerings, transfer pathways, and workforce outcomes.</a:t>
            </a:r>
          </a:p>
          <a:p>
            <a:pPr marL="0" indent="0">
              <a:lnSpc>
                <a:spcPct val="110000"/>
              </a:lnSpc>
              <a:spcBef>
                <a:spcPts val="0"/>
              </a:spcBef>
              <a:buNone/>
            </a:pPr>
            <a:endParaRPr lang="en-US" b="1"/>
          </a:p>
          <a:p>
            <a:pPr marL="0" indent="0">
              <a:lnSpc>
                <a:spcPct val="110000"/>
              </a:lnSpc>
              <a:spcBef>
                <a:spcPts val="0"/>
              </a:spcBef>
              <a:buNone/>
            </a:pPr>
            <a:r>
              <a:rPr lang="en-US" sz="2400" b="1"/>
              <a:t>#3 - LCCC’s Name Is Unfamiliar and Often Misunderstood</a:t>
            </a:r>
          </a:p>
          <a:p>
            <a:pPr marL="0" indent="0">
              <a:lnSpc>
                <a:spcPct val="110000"/>
              </a:lnSpc>
              <a:spcBef>
                <a:spcPts val="0"/>
              </a:spcBef>
              <a:buNone/>
            </a:pPr>
            <a:r>
              <a:rPr lang="en-US" sz="1800" b="1">
                <a:solidFill>
                  <a:prstClr val="black"/>
                </a:solidFill>
              </a:rPr>
              <a:t>Key Take Away: </a:t>
            </a:r>
            <a:r>
              <a:rPr lang="en-US" sz="1800"/>
              <a:t>LCCC’s name lacks clarity and recognition, especially outside Wyoming. Many either mistake its location or are unfamiliar with the college altogether -- particularly in Colorado, where misperceptions are most pronounced.</a:t>
            </a:r>
          </a:p>
        </p:txBody>
      </p:sp>
    </p:spTree>
    <p:extLst>
      <p:ext uri="{BB962C8B-B14F-4D97-AF65-F5344CB8AC3E}">
        <p14:creationId xmlns:p14="http://schemas.microsoft.com/office/powerpoint/2010/main" val="31271121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E9DDC-22EB-FDC9-B2C5-79CD2F070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D3AED-5388-F43A-ABEF-91F891CDBC20}"/>
              </a:ext>
            </a:extLst>
          </p:cNvPr>
          <p:cNvSpPr>
            <a:spLocks noGrp="1"/>
          </p:cNvSpPr>
          <p:nvPr>
            <p:ph type="title"/>
          </p:nvPr>
        </p:nvSpPr>
        <p:spPr/>
        <p:txBody>
          <a:bodyPr/>
          <a:lstStyle/>
          <a:p>
            <a:r>
              <a:rPr lang="en-US"/>
              <a:t>Initial Findings</a:t>
            </a:r>
          </a:p>
        </p:txBody>
      </p:sp>
      <p:sp>
        <p:nvSpPr>
          <p:cNvPr id="4" name="Content Placeholder 3">
            <a:extLst>
              <a:ext uri="{FF2B5EF4-FFF2-40B4-BE49-F238E27FC236}">
                <a16:creationId xmlns:a16="http://schemas.microsoft.com/office/drawing/2014/main" id="{DC1C1B2E-7EB3-CDAB-BF80-A68F97106F93}"/>
              </a:ext>
            </a:extLst>
          </p:cNvPr>
          <p:cNvSpPr>
            <a:spLocks noGrp="1"/>
          </p:cNvSpPr>
          <p:nvPr>
            <p:ph idx="1"/>
          </p:nvPr>
        </p:nvSpPr>
        <p:spPr>
          <a:xfrm>
            <a:off x="216311" y="1524000"/>
            <a:ext cx="9940412" cy="5034116"/>
          </a:xfrm>
        </p:spPr>
        <p:txBody>
          <a:bodyPr>
            <a:normAutofit/>
          </a:bodyPr>
          <a:lstStyle/>
          <a:p>
            <a:pPr marL="0" indent="0">
              <a:lnSpc>
                <a:spcPct val="110000"/>
              </a:lnSpc>
              <a:spcBef>
                <a:spcPts val="0"/>
              </a:spcBef>
              <a:buNone/>
            </a:pPr>
            <a:r>
              <a:rPr lang="en-US" sz="2400" b="1"/>
              <a:t>#4 - The Name Isn’t Hurting, But It’s Not Helping</a:t>
            </a:r>
          </a:p>
          <a:p>
            <a:pPr marL="0" indent="0">
              <a:lnSpc>
                <a:spcPct val="110000"/>
              </a:lnSpc>
              <a:spcBef>
                <a:spcPts val="0"/>
              </a:spcBef>
              <a:buNone/>
            </a:pPr>
            <a:r>
              <a:rPr lang="en-US" sz="1800" b="1">
                <a:solidFill>
                  <a:prstClr val="black"/>
                </a:solidFill>
              </a:rPr>
              <a:t>Key Take Away: </a:t>
            </a:r>
            <a:r>
              <a:rPr lang="en-US" sz="1800"/>
              <a:t>Neutrality isn’t helping growth. Most respondents feel indifferent toward the name, but data shows clearer geographic and programmatic branding could boost appeal -- especially with out-of-state students.</a:t>
            </a:r>
          </a:p>
          <a:p>
            <a:pPr marL="0" indent="0">
              <a:lnSpc>
                <a:spcPct val="110000"/>
              </a:lnSpc>
              <a:spcBef>
                <a:spcPts val="0"/>
              </a:spcBef>
              <a:buNone/>
            </a:pPr>
            <a:endParaRPr lang="en-US" sz="2000"/>
          </a:p>
          <a:p>
            <a:pPr marL="0" lvl="0" indent="0">
              <a:lnSpc>
                <a:spcPct val="110000"/>
              </a:lnSpc>
              <a:spcBef>
                <a:spcPts val="0"/>
              </a:spcBef>
              <a:buNone/>
              <a:defRPr/>
            </a:pPr>
            <a:r>
              <a:rPr lang="en-US" sz="2400" b="1"/>
              <a:t>#5 - </a:t>
            </a:r>
            <a:r>
              <a:rPr lang="en-US" sz="2400" b="1">
                <a:solidFill>
                  <a:prstClr val="black"/>
                </a:solidFill>
                <a:latin typeface="Aptos" panose="02110004020202020204"/>
              </a:rPr>
              <a:t>A Clearer Name Could Strengthen Appeal and Recommendations</a:t>
            </a:r>
          </a:p>
          <a:p>
            <a:pPr marL="0" indent="0">
              <a:lnSpc>
                <a:spcPct val="110000"/>
              </a:lnSpc>
              <a:spcBef>
                <a:spcPts val="0"/>
              </a:spcBef>
              <a:buNone/>
            </a:pPr>
            <a:r>
              <a:rPr lang="en-US" sz="1800" b="1">
                <a:solidFill>
                  <a:prstClr val="black"/>
                </a:solidFill>
              </a:rPr>
              <a:t>Key Take Away: </a:t>
            </a:r>
            <a:r>
              <a:rPr lang="en-US" sz="1800"/>
              <a:t>The name works for insiders but limits growth beyond them. While local audiences are familiar, external audiences see the name as confusing, overly local, or lacking relevance. A clearer brand promise and name could expand reach, sharpen perception, and unlock new opportunity.</a:t>
            </a:r>
          </a:p>
          <a:p>
            <a:pPr marL="0" indent="0">
              <a:lnSpc>
                <a:spcPct val="110000"/>
              </a:lnSpc>
              <a:spcBef>
                <a:spcPts val="0"/>
              </a:spcBef>
              <a:buNone/>
            </a:pPr>
            <a:endParaRPr lang="en-US" sz="2000"/>
          </a:p>
          <a:p>
            <a:pPr marL="0" indent="0">
              <a:lnSpc>
                <a:spcPct val="110000"/>
              </a:lnSpc>
              <a:spcBef>
                <a:spcPts val="0"/>
              </a:spcBef>
              <a:buNone/>
            </a:pPr>
            <a:endParaRPr lang="en-US"/>
          </a:p>
        </p:txBody>
      </p:sp>
    </p:spTree>
    <p:extLst>
      <p:ext uri="{BB962C8B-B14F-4D97-AF65-F5344CB8AC3E}">
        <p14:creationId xmlns:p14="http://schemas.microsoft.com/office/powerpoint/2010/main" val="4157841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0C82B-A603-5D63-05E1-0AE985917BB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CD7C5D0-2125-59F0-C1D1-223C5BBFD650}"/>
              </a:ext>
            </a:extLst>
          </p:cNvPr>
          <p:cNvSpPr>
            <a:spLocks noGrp="1"/>
          </p:cNvSpPr>
          <p:nvPr>
            <p:ph type="title"/>
          </p:nvPr>
        </p:nvSpPr>
        <p:spPr/>
        <p:txBody>
          <a:bodyPr>
            <a:normAutofit/>
          </a:bodyPr>
          <a:lstStyle/>
          <a:p>
            <a:r>
              <a:rPr lang="en-US"/>
              <a:t>Regional Insights: Rename Sentiment Overview</a:t>
            </a:r>
          </a:p>
        </p:txBody>
      </p:sp>
      <p:sp>
        <p:nvSpPr>
          <p:cNvPr id="2" name="Slide Number Placeholder 1">
            <a:extLst>
              <a:ext uri="{FF2B5EF4-FFF2-40B4-BE49-F238E27FC236}">
                <a16:creationId xmlns:a16="http://schemas.microsoft.com/office/drawing/2014/main" id="{57C5CFA4-CA1B-421B-185D-BC71374B8BA2}"/>
              </a:ext>
            </a:extLst>
          </p:cNvPr>
          <p:cNvSpPr>
            <a:spLocks noGrp="1"/>
          </p:cNvSpPr>
          <p:nvPr>
            <p:ph type="sldNum" sz="quarter" idx="4294967295"/>
          </p:nvPr>
        </p:nvSpPr>
        <p:spPr>
          <a:xfrm>
            <a:off x="9448800" y="6356350"/>
            <a:ext cx="2743200" cy="365125"/>
          </a:xfrm>
        </p:spPr>
        <p:txBody>
          <a:bodyPr/>
          <a:lstStyle/>
          <a:p>
            <a:fld id="{519F0B56-B89C-4544-ABAB-D325A5570308}" type="slidenum">
              <a:rPr lang="en-US" smtClean="0"/>
              <a:t>69</a:t>
            </a:fld>
            <a:endParaRPr lang="en-US"/>
          </a:p>
        </p:txBody>
      </p:sp>
      <p:graphicFrame>
        <p:nvGraphicFramePr>
          <p:cNvPr id="7" name="Table 6">
            <a:extLst>
              <a:ext uri="{FF2B5EF4-FFF2-40B4-BE49-F238E27FC236}">
                <a16:creationId xmlns:a16="http://schemas.microsoft.com/office/drawing/2014/main" id="{1A7511A0-EB8D-CD02-79BF-A5701325B4D6}"/>
              </a:ext>
            </a:extLst>
          </p:cNvPr>
          <p:cNvGraphicFramePr>
            <a:graphicFrameLocks noGrp="1"/>
          </p:cNvGraphicFramePr>
          <p:nvPr>
            <p:extLst>
              <p:ext uri="{D42A27DB-BD31-4B8C-83A1-F6EECF244321}">
                <p14:modId xmlns:p14="http://schemas.microsoft.com/office/powerpoint/2010/main" val="997805214"/>
              </p:ext>
            </p:extLst>
          </p:nvPr>
        </p:nvGraphicFramePr>
        <p:xfrm>
          <a:off x="681167" y="2184816"/>
          <a:ext cx="10672632" cy="3818140"/>
        </p:xfrm>
        <a:graphic>
          <a:graphicData uri="http://schemas.openxmlformats.org/drawingml/2006/table">
            <a:tbl>
              <a:tblPr firstRow="1" bandRow="1">
                <a:tableStyleId>{5C22544A-7EE6-4342-B048-85BDC9FD1C3A}</a:tableStyleId>
              </a:tblPr>
              <a:tblGrid>
                <a:gridCol w="2668158">
                  <a:extLst>
                    <a:ext uri="{9D8B030D-6E8A-4147-A177-3AD203B41FA5}">
                      <a16:colId xmlns:a16="http://schemas.microsoft.com/office/drawing/2014/main" val="3799566762"/>
                    </a:ext>
                  </a:extLst>
                </a:gridCol>
                <a:gridCol w="2668158">
                  <a:extLst>
                    <a:ext uri="{9D8B030D-6E8A-4147-A177-3AD203B41FA5}">
                      <a16:colId xmlns:a16="http://schemas.microsoft.com/office/drawing/2014/main" val="3961856480"/>
                    </a:ext>
                  </a:extLst>
                </a:gridCol>
                <a:gridCol w="2668158">
                  <a:extLst>
                    <a:ext uri="{9D8B030D-6E8A-4147-A177-3AD203B41FA5}">
                      <a16:colId xmlns:a16="http://schemas.microsoft.com/office/drawing/2014/main" val="2689362462"/>
                    </a:ext>
                  </a:extLst>
                </a:gridCol>
                <a:gridCol w="2668158">
                  <a:extLst>
                    <a:ext uri="{9D8B030D-6E8A-4147-A177-3AD203B41FA5}">
                      <a16:colId xmlns:a16="http://schemas.microsoft.com/office/drawing/2014/main" val="972640652"/>
                    </a:ext>
                  </a:extLst>
                </a:gridCol>
              </a:tblGrid>
              <a:tr h="370840">
                <a:tc>
                  <a:txBody>
                    <a:bodyPr/>
                    <a:lstStyle/>
                    <a:p>
                      <a:r>
                        <a:rPr lang="en-US" sz="1400" b="1"/>
                        <a:t>Region</a:t>
                      </a:r>
                      <a:endParaRPr lang="en-US" sz="1400"/>
                    </a:p>
                  </a:txBody>
                  <a:tcPr marL="49381" marR="49381" marT="24690" marB="24690" anchor="ctr"/>
                </a:tc>
                <a:tc>
                  <a:txBody>
                    <a:bodyPr/>
                    <a:lstStyle/>
                    <a:p>
                      <a:r>
                        <a:rPr lang="en-US" sz="1400" b="1"/>
                        <a:t>Perception of Current Name</a:t>
                      </a:r>
                      <a:endParaRPr lang="en-US" sz="1400"/>
                    </a:p>
                  </a:txBody>
                  <a:tcPr marL="49381" marR="49381" marT="24690" marB="24690" anchor="ctr"/>
                </a:tc>
                <a:tc>
                  <a:txBody>
                    <a:bodyPr/>
                    <a:lstStyle/>
                    <a:p>
                      <a:r>
                        <a:rPr lang="en-US" sz="1400" b="1"/>
                        <a:t>Appeal of Rename</a:t>
                      </a:r>
                      <a:endParaRPr lang="en-US" sz="1400"/>
                    </a:p>
                  </a:txBody>
                  <a:tcPr marL="49381" marR="49381" marT="24690" marB="24690" anchor="ctr"/>
                </a:tc>
                <a:tc>
                  <a:txBody>
                    <a:bodyPr/>
                    <a:lstStyle/>
                    <a:p>
                      <a:r>
                        <a:rPr lang="en-US" sz="1400" b="1"/>
                        <a:t>Key Distinctions / Notes</a:t>
                      </a:r>
                      <a:endParaRPr lang="en-US" sz="1400"/>
                    </a:p>
                  </a:txBody>
                  <a:tcPr marL="49381" marR="49381" marT="24690" marB="24690" anchor="ctr"/>
                </a:tc>
                <a:extLst>
                  <a:ext uri="{0D108BD9-81ED-4DB2-BD59-A6C34878D82A}">
                    <a16:rowId xmlns:a16="http://schemas.microsoft.com/office/drawing/2014/main" val="2685743017"/>
                  </a:ext>
                </a:extLst>
              </a:tr>
              <a:tr h="370840">
                <a:tc>
                  <a:txBody>
                    <a:bodyPr/>
                    <a:lstStyle/>
                    <a:p>
                      <a:r>
                        <a:rPr lang="en-US" sz="1400" b="1"/>
                        <a:t>Laramie County</a:t>
                      </a:r>
                      <a:endParaRPr lang="en-US" sz="1400"/>
                    </a:p>
                  </a:txBody>
                  <a:tcPr marL="49381" marR="49381" marT="24690" marB="24690" anchor="ctr"/>
                </a:tc>
                <a:tc>
                  <a:txBody>
                    <a:bodyPr/>
                    <a:lstStyle/>
                    <a:p>
                      <a:r>
                        <a:rPr lang="en-US" sz="1400"/>
                        <a:t>High familiarity, strong local support. Less confusion.</a:t>
                      </a:r>
                    </a:p>
                  </a:txBody>
                  <a:tcPr marL="49381" marR="49381" marT="24690" marB="24690" anchor="ctr"/>
                </a:tc>
                <a:tc>
                  <a:txBody>
                    <a:bodyPr/>
                    <a:lstStyle/>
                    <a:p>
                      <a:r>
                        <a:rPr lang="en-US" sz="1400"/>
                        <a:t>Less urgency for change; 36% say name adds appeal.</a:t>
                      </a:r>
                    </a:p>
                  </a:txBody>
                  <a:tcPr marL="49381" marR="49381" marT="24690" marB="24690" anchor="ctr"/>
                </a:tc>
                <a:tc>
                  <a:txBody>
                    <a:bodyPr/>
                    <a:lstStyle/>
                    <a:p>
                      <a:r>
                        <a:rPr lang="en-US" sz="1400"/>
                        <a:t>Loyal base, pride in identity. Concerned about preserving legacy.</a:t>
                      </a:r>
                    </a:p>
                  </a:txBody>
                  <a:tcPr marL="49381" marR="49381" marT="24690" marB="24690" anchor="ctr"/>
                </a:tc>
                <a:extLst>
                  <a:ext uri="{0D108BD9-81ED-4DB2-BD59-A6C34878D82A}">
                    <a16:rowId xmlns:a16="http://schemas.microsoft.com/office/drawing/2014/main" val="36388426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Wyoming (excluding Laramie County)</a:t>
                      </a:r>
                    </a:p>
                  </a:txBody>
                  <a:tcPr marL="49381" marR="49381" marT="24690" marB="24690" anchor="ctr"/>
                </a:tc>
                <a:tc>
                  <a:txBody>
                    <a:bodyPr/>
                    <a:lstStyle/>
                    <a:p>
                      <a:r>
                        <a:rPr lang="en-US" sz="1400"/>
                        <a:t>Moderate familiarity. Higher confusion than Laramie County.</a:t>
                      </a:r>
                    </a:p>
                  </a:txBody>
                  <a:tcPr marL="49381" marR="49381" marT="24690" marB="24690" anchor="ctr"/>
                </a:tc>
                <a:tc>
                  <a:txBody>
                    <a:bodyPr/>
                    <a:lstStyle/>
                    <a:p>
                      <a:r>
                        <a:rPr lang="en-US" sz="1400"/>
                        <a:t>More support for change (26% support rename).</a:t>
                      </a:r>
                    </a:p>
                  </a:txBody>
                  <a:tcPr marL="49381" marR="49381" marT="24690" marB="24690" anchor="ctr"/>
                </a:tc>
                <a:tc>
                  <a:txBody>
                    <a:bodyPr/>
                    <a:lstStyle/>
                    <a:p>
                      <a:r>
                        <a:rPr lang="en-US" sz="1400"/>
                        <a:t>Sees value in clarity and relevance; concerned name limits perception.</a:t>
                      </a:r>
                    </a:p>
                  </a:txBody>
                  <a:tcPr marL="49381" marR="49381" marT="24690" marB="24690" anchor="ctr"/>
                </a:tc>
                <a:extLst>
                  <a:ext uri="{0D108BD9-81ED-4DB2-BD59-A6C34878D82A}">
                    <a16:rowId xmlns:a16="http://schemas.microsoft.com/office/drawing/2014/main" val="394981789"/>
                  </a:ext>
                </a:extLst>
              </a:tr>
              <a:tr h="370840">
                <a:tc>
                  <a:txBody>
                    <a:bodyPr/>
                    <a:lstStyle/>
                    <a:p>
                      <a:r>
                        <a:rPr lang="en-US" sz="1400" b="1"/>
                        <a:t>Denver Metro</a:t>
                      </a:r>
                      <a:endParaRPr lang="en-US" sz="1400"/>
                    </a:p>
                  </a:txBody>
                  <a:tcPr marL="49381" marR="49381" marT="24690" marB="24690" anchor="ctr"/>
                </a:tc>
                <a:tc>
                  <a:txBody>
                    <a:bodyPr/>
                    <a:lstStyle/>
                    <a:p>
                      <a:r>
                        <a:rPr lang="en-US" sz="1400"/>
                        <a:t>73% had never heard of LCCC. Only 7% knew it’s in Cheyenne.</a:t>
                      </a:r>
                    </a:p>
                  </a:txBody>
                  <a:tcPr marL="49381" marR="49381" marT="24690" marB="24690" anchor="ctr"/>
                </a:tc>
                <a:tc>
                  <a:txBody>
                    <a:bodyPr/>
                    <a:lstStyle/>
                    <a:p>
                      <a:r>
                        <a:rPr lang="en-US" sz="1400"/>
                        <a:t>High support for rename to clarify location and offerings.</a:t>
                      </a:r>
                    </a:p>
                  </a:txBody>
                  <a:tcPr marL="49381" marR="49381" marT="24690" marB="24690" anchor="ctr"/>
                </a:tc>
                <a:tc>
                  <a:txBody>
                    <a:bodyPr/>
                    <a:lstStyle/>
                    <a:p>
                      <a:r>
                        <a:rPr lang="en-US" sz="1400"/>
                        <a:t>Most confused region. Strongest case for change. Very low brand awareness.</a:t>
                      </a:r>
                    </a:p>
                  </a:txBody>
                  <a:tcPr marL="49381" marR="49381" marT="24690" marB="24690" anchor="ctr"/>
                </a:tc>
                <a:extLst>
                  <a:ext uri="{0D108BD9-81ED-4DB2-BD59-A6C34878D82A}">
                    <a16:rowId xmlns:a16="http://schemas.microsoft.com/office/drawing/2014/main" val="332741694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t>Colorado (Not incl. Denver Metro) </a:t>
                      </a:r>
                      <a:endParaRPr lang="en-US" sz="1400"/>
                    </a:p>
                  </a:txBody>
                  <a:tcPr marL="49381" marR="49381" marT="24690" marB="24690" anchor="ctr"/>
                </a:tc>
                <a:tc>
                  <a:txBody>
                    <a:bodyPr/>
                    <a:lstStyle/>
                    <a:p>
                      <a:r>
                        <a:rPr lang="en-US" sz="1400"/>
                        <a:t>65% unaware of LCCC. Only 14% knew it’s in Cheyenne.</a:t>
                      </a:r>
                    </a:p>
                  </a:txBody>
                  <a:tcPr marL="49381" marR="49381" marT="24690" marB="24690" anchor="ctr"/>
                </a:tc>
                <a:tc>
                  <a:txBody>
                    <a:bodyPr/>
                    <a:lstStyle/>
                    <a:p>
                      <a:r>
                        <a:rPr lang="en-US" sz="1400"/>
                        <a:t>High openness to rename (35% favor changing name).</a:t>
                      </a:r>
                    </a:p>
                  </a:txBody>
                  <a:tcPr marL="49381" marR="49381" marT="24690" marB="24690" anchor="ctr"/>
                </a:tc>
                <a:tc>
                  <a:txBody>
                    <a:bodyPr/>
                    <a:lstStyle/>
                    <a:p>
                      <a:r>
                        <a:rPr lang="en-US" sz="1400"/>
                        <a:t>Similar to Denver in confusion. Wants clearer geographic alignment.</a:t>
                      </a:r>
                    </a:p>
                  </a:txBody>
                  <a:tcPr marL="49381" marR="49381" marT="24690" marB="24690" anchor="ctr"/>
                </a:tc>
                <a:extLst>
                  <a:ext uri="{0D108BD9-81ED-4DB2-BD59-A6C34878D82A}">
                    <a16:rowId xmlns:a16="http://schemas.microsoft.com/office/drawing/2014/main" val="2961412191"/>
                  </a:ext>
                </a:extLst>
              </a:tr>
              <a:tr h="370840">
                <a:tc>
                  <a:txBody>
                    <a:bodyPr/>
                    <a:lstStyle/>
                    <a:p>
                      <a:r>
                        <a:rPr lang="en-US" sz="1400" b="1"/>
                        <a:t>Nebraska</a:t>
                      </a:r>
                      <a:endParaRPr lang="en-US" sz="1400"/>
                    </a:p>
                  </a:txBody>
                  <a:tcPr marL="49381" marR="49381" marT="24690" marB="24690" anchor="ctr"/>
                </a:tc>
                <a:tc>
                  <a:txBody>
                    <a:bodyPr/>
                    <a:lstStyle/>
                    <a:p>
                      <a:r>
                        <a:rPr lang="en-US" sz="1400"/>
                        <a:t>Very low awareness. Misunderstood location.</a:t>
                      </a:r>
                    </a:p>
                  </a:txBody>
                  <a:tcPr marL="49381" marR="49381" marT="24690" marB="24690" anchor="ctr"/>
                </a:tc>
                <a:tc>
                  <a:txBody>
                    <a:bodyPr/>
                    <a:lstStyle/>
                    <a:p>
                      <a:r>
                        <a:rPr lang="en-US" sz="1400"/>
                        <a:t>Rename could improve clarity and broaden reach.</a:t>
                      </a:r>
                    </a:p>
                  </a:txBody>
                  <a:tcPr marL="49381" marR="49381" marT="24690" marB="24690" anchor="ctr"/>
                </a:tc>
                <a:tc>
                  <a:txBody>
                    <a:bodyPr/>
                    <a:lstStyle/>
                    <a:p>
                      <a:r>
                        <a:rPr lang="en-US" sz="1400"/>
                        <a:t>Especially in Scottsbluff: 67% found name unappealing. High confusion.</a:t>
                      </a:r>
                    </a:p>
                  </a:txBody>
                  <a:tcPr marL="49381" marR="49381" marT="24690" marB="24690" anchor="ctr"/>
                </a:tc>
                <a:extLst>
                  <a:ext uri="{0D108BD9-81ED-4DB2-BD59-A6C34878D82A}">
                    <a16:rowId xmlns:a16="http://schemas.microsoft.com/office/drawing/2014/main" val="1436928381"/>
                  </a:ext>
                </a:extLst>
              </a:tr>
            </a:tbl>
          </a:graphicData>
        </a:graphic>
      </p:graphicFrame>
      <p:sp>
        <p:nvSpPr>
          <p:cNvPr id="9" name="TextBox 8">
            <a:extLst>
              <a:ext uri="{FF2B5EF4-FFF2-40B4-BE49-F238E27FC236}">
                <a16:creationId xmlns:a16="http://schemas.microsoft.com/office/drawing/2014/main" id="{A5AE96C1-5445-34A7-BB0A-5584DE454285}"/>
              </a:ext>
            </a:extLst>
          </p:cNvPr>
          <p:cNvSpPr txBox="1"/>
          <p:nvPr/>
        </p:nvSpPr>
        <p:spPr>
          <a:xfrm>
            <a:off x="487324" y="1358581"/>
            <a:ext cx="10672632" cy="738664"/>
          </a:xfrm>
          <a:prstGeom prst="rect">
            <a:avLst/>
          </a:prstGeom>
          <a:noFill/>
        </p:spPr>
        <p:txBody>
          <a:bodyPr wrap="square">
            <a:spAutoFit/>
          </a:bodyPr>
          <a:lstStyle/>
          <a:p>
            <a:r>
              <a:rPr lang="en-US" sz="1400">
                <a:latin typeface="Montserrat Medium" panose="00000600000000000000" pitchFamily="50" charset="0"/>
              </a:rPr>
              <a:t>Regional data shows broad neutrality toward the current name, but external audiences face higher confusion and lower awareness. A rename would most benefit out-of-state growth, while local messaging should emphasize continuity and legacy.</a:t>
            </a:r>
          </a:p>
        </p:txBody>
      </p:sp>
    </p:spTree>
    <p:extLst>
      <p:ext uri="{BB962C8B-B14F-4D97-AF65-F5344CB8AC3E}">
        <p14:creationId xmlns:p14="http://schemas.microsoft.com/office/powerpoint/2010/main" val="2286052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7B5FA-E70C-885A-2731-9CA08CC17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7C210-4A12-3402-2694-9FA16D636DB2}"/>
              </a:ext>
            </a:extLst>
          </p:cNvPr>
          <p:cNvSpPr>
            <a:spLocks noGrp="1"/>
          </p:cNvSpPr>
          <p:nvPr>
            <p:ph type="title"/>
          </p:nvPr>
        </p:nvSpPr>
        <p:spPr>
          <a:xfrm>
            <a:off x="4877896" y="3234060"/>
            <a:ext cx="5521590" cy="1325563"/>
          </a:xfrm>
        </p:spPr>
        <p:txBody>
          <a:bodyPr vert="horz" lIns="91440" tIns="45720" rIns="91440" bIns="45720" rtlCol="0" anchor="b">
            <a:normAutofit fontScale="90000"/>
          </a:bodyPr>
          <a:lstStyle/>
          <a:p>
            <a:r>
              <a:rPr lang="en-US" sz="5000" b="1"/>
              <a:t>Shauna Best</a:t>
            </a:r>
            <a:br>
              <a:rPr lang="en-US" sz="3800"/>
            </a:br>
            <a:r>
              <a:rPr lang="fr-FR" sz="3800" err="1"/>
              <a:t>Technician</a:t>
            </a:r>
            <a:r>
              <a:rPr lang="fr-FR" sz="3800"/>
              <a:t>, </a:t>
            </a:r>
            <a:r>
              <a:rPr lang="fr-FR" sz="3800" err="1"/>
              <a:t>Accounting</a:t>
            </a:r>
            <a:r>
              <a:rPr lang="fr-FR" sz="3800"/>
              <a:t> II</a:t>
            </a:r>
            <a:br>
              <a:rPr lang="en-US" sz="3800"/>
            </a:br>
            <a:r>
              <a:rPr lang="en-US" sz="3800"/>
              <a:t>Bachelors in Psychology, SNHU </a:t>
            </a:r>
          </a:p>
        </p:txBody>
      </p:sp>
      <p:pic>
        <p:nvPicPr>
          <p:cNvPr id="6" name="Content Placeholder 5" descr="A person with red hair wearing glasses and a yellow shirt&#10;&#10;AI-generated content may be incorrect.">
            <a:extLst>
              <a:ext uri="{FF2B5EF4-FFF2-40B4-BE49-F238E27FC236}">
                <a16:creationId xmlns:a16="http://schemas.microsoft.com/office/drawing/2014/main" id="{FB7B510E-8CC1-7CA5-78BB-7B32B4DDE8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743037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9C4E-83EF-0A4D-211E-E691F27D36BA}"/>
              </a:ext>
            </a:extLst>
          </p:cNvPr>
          <p:cNvSpPr>
            <a:spLocks noGrp="1"/>
          </p:cNvSpPr>
          <p:nvPr>
            <p:ph type="title"/>
          </p:nvPr>
        </p:nvSpPr>
        <p:spPr/>
        <p:txBody>
          <a:bodyPr/>
          <a:lstStyle/>
          <a:p>
            <a:r>
              <a:rPr lang="en-US"/>
              <a:t>in a Sea of Sameness</a:t>
            </a:r>
          </a:p>
        </p:txBody>
      </p:sp>
      <p:pic>
        <p:nvPicPr>
          <p:cNvPr id="4" name="Picture 2" descr="CLARUS—A Carnegie Company">
            <a:extLst>
              <a:ext uri="{FF2B5EF4-FFF2-40B4-BE49-F238E27FC236}">
                <a16:creationId xmlns:a16="http://schemas.microsoft.com/office/drawing/2014/main" id="{1B0AECFF-C2A6-F74F-9146-6987DA93A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7294" y="442952"/>
            <a:ext cx="1956505" cy="11492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F08044CA-AF6D-174E-4AB3-FA6400BF1264}"/>
              </a:ext>
            </a:extLst>
          </p:cNvPr>
          <p:cNvGraphicFramePr/>
          <p:nvPr>
            <p:extLst>
              <p:ext uri="{D42A27DB-BD31-4B8C-83A1-F6EECF244321}">
                <p14:modId xmlns:p14="http://schemas.microsoft.com/office/powerpoint/2010/main" val="3858702235"/>
              </p:ext>
            </p:extLst>
          </p:nvPr>
        </p:nvGraphicFramePr>
        <p:xfrm>
          <a:off x="704645" y="1708064"/>
          <a:ext cx="10032181" cy="4181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080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17156C-E2B6-6568-44C4-40BAACBE9441}"/>
              </a:ext>
            </a:extLst>
          </p:cNvPr>
          <p:cNvSpPr txBox="1"/>
          <p:nvPr/>
        </p:nvSpPr>
        <p:spPr>
          <a:xfrm>
            <a:off x="275303" y="767151"/>
            <a:ext cx="11641393" cy="4647426"/>
          </a:xfrm>
          <a:prstGeom prst="rect">
            <a:avLst/>
          </a:prstGeom>
          <a:noFill/>
        </p:spPr>
        <p:txBody>
          <a:bodyPr wrap="square" rtlCol="0">
            <a:spAutoFit/>
          </a:bodyPr>
          <a:lstStyle/>
          <a:p>
            <a:pPr algn="ctr"/>
            <a:r>
              <a:rPr lang="en-US" sz="6000">
                <a:solidFill>
                  <a:schemeClr val="bg1"/>
                </a:solidFill>
                <a:latin typeface="Bebas Neue" panose="020B0606020202050201" pitchFamily="34" charset="0"/>
              </a:rPr>
              <a:t>Two Things We must Address:</a:t>
            </a:r>
          </a:p>
          <a:p>
            <a:pPr algn="ctr"/>
            <a:endParaRPr lang="en-US" sz="6000">
              <a:solidFill>
                <a:schemeClr val="bg1"/>
              </a:solidFill>
              <a:latin typeface="Bebas Neue" panose="020B0606020202050201" pitchFamily="34" charset="0"/>
            </a:endParaRPr>
          </a:p>
          <a:p>
            <a:pPr marL="1143000" indent="-1143000">
              <a:buAutoNum type="arabicPeriod"/>
            </a:pPr>
            <a:r>
              <a:rPr lang="en-US" sz="4400">
                <a:solidFill>
                  <a:schemeClr val="bg1"/>
                </a:solidFill>
                <a:latin typeface="Bebas Neue" panose="020B0606020202050201" pitchFamily="34" charset="0"/>
              </a:rPr>
              <a:t>What is our Brand Promise – and Can we deliver on it?</a:t>
            </a:r>
            <a:br>
              <a:rPr lang="en-US" sz="4400">
                <a:solidFill>
                  <a:schemeClr val="bg1"/>
                </a:solidFill>
                <a:latin typeface="Bebas Neue" panose="020B0606020202050201" pitchFamily="34" charset="0"/>
              </a:rPr>
            </a:br>
            <a:r>
              <a:rPr lang="en-US" sz="4400">
                <a:solidFill>
                  <a:schemeClr val="bg1"/>
                </a:solidFill>
                <a:latin typeface="Bebas Neue" panose="020B0606020202050201" pitchFamily="34" charset="0"/>
              </a:rPr>
              <a:t> </a:t>
            </a:r>
          </a:p>
          <a:p>
            <a:pPr marL="1143000" indent="-1143000">
              <a:buAutoNum type="arabicPeriod"/>
            </a:pPr>
            <a:r>
              <a:rPr lang="en-US" sz="4400">
                <a:solidFill>
                  <a:schemeClr val="bg1"/>
                </a:solidFill>
                <a:latin typeface="Bebas Neue" panose="020B0606020202050201" pitchFamily="34" charset="0"/>
              </a:rPr>
              <a:t>How will we Differentiate Ourselves in a broader, Increasingly competitive Market?</a:t>
            </a:r>
          </a:p>
        </p:txBody>
      </p:sp>
    </p:spTree>
    <p:extLst>
      <p:ext uri="{BB962C8B-B14F-4D97-AF65-F5344CB8AC3E}">
        <p14:creationId xmlns:p14="http://schemas.microsoft.com/office/powerpoint/2010/main" val="73464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9C085-A05D-E3B1-41F8-3675EB70A53E}"/>
              </a:ext>
            </a:extLst>
          </p:cNvPr>
          <p:cNvSpPr>
            <a:spLocks noGrp="1"/>
          </p:cNvSpPr>
          <p:nvPr>
            <p:ph type="title"/>
          </p:nvPr>
        </p:nvSpPr>
        <p:spPr/>
        <p:txBody>
          <a:bodyPr/>
          <a:lstStyle/>
          <a:p>
            <a:r>
              <a:rPr lang="en-US"/>
              <a:t>Part of the Promise? – LCCC Experience</a:t>
            </a:r>
          </a:p>
        </p:txBody>
      </p:sp>
      <p:sp>
        <p:nvSpPr>
          <p:cNvPr id="3" name="Content Placeholder 2">
            <a:extLst>
              <a:ext uri="{FF2B5EF4-FFF2-40B4-BE49-F238E27FC236}">
                <a16:creationId xmlns:a16="http://schemas.microsoft.com/office/drawing/2014/main" id="{C2243988-83AC-61DC-6F8E-51BECE1D550A}"/>
              </a:ext>
            </a:extLst>
          </p:cNvPr>
          <p:cNvSpPr>
            <a:spLocks noGrp="1"/>
          </p:cNvSpPr>
          <p:nvPr>
            <p:ph idx="1"/>
          </p:nvPr>
        </p:nvSpPr>
        <p:spPr>
          <a:xfrm>
            <a:off x="593650" y="1484671"/>
            <a:ext cx="10995837" cy="4864371"/>
          </a:xfrm>
        </p:spPr>
        <p:txBody>
          <a:bodyPr>
            <a:normAutofit fontScale="70000" lnSpcReduction="20000"/>
          </a:bodyPr>
          <a:lstStyle/>
          <a:p>
            <a:pPr marL="0" indent="0">
              <a:lnSpc>
                <a:spcPct val="120000"/>
              </a:lnSpc>
              <a:spcBef>
                <a:spcPts val="0"/>
              </a:spcBef>
              <a:spcAft>
                <a:spcPts val="1200"/>
              </a:spcAft>
              <a:buNone/>
            </a:pPr>
            <a:r>
              <a:rPr lang="en-US" sz="3100" b="1"/>
              <a:t>A Transformative Experience – personal, impactful, and empowering. </a:t>
            </a:r>
          </a:p>
          <a:p>
            <a:pPr>
              <a:lnSpc>
                <a:spcPct val="120000"/>
              </a:lnSpc>
              <a:spcBef>
                <a:spcPts val="0"/>
              </a:spcBef>
              <a:spcAft>
                <a:spcPts val="1200"/>
              </a:spcAft>
            </a:pPr>
            <a:r>
              <a:rPr lang="en-US"/>
              <a:t>Have </a:t>
            </a:r>
            <a:r>
              <a:rPr lang="en-US" u="sng"/>
              <a:t>exceptional first impressions </a:t>
            </a:r>
            <a:r>
              <a:rPr lang="en-US"/>
              <a:t>of the College.</a:t>
            </a:r>
          </a:p>
          <a:p>
            <a:pPr>
              <a:lnSpc>
                <a:spcPct val="120000"/>
              </a:lnSpc>
              <a:spcBef>
                <a:spcPts val="0"/>
              </a:spcBef>
              <a:spcAft>
                <a:spcPts val="1200"/>
              </a:spcAft>
            </a:pPr>
            <a:r>
              <a:rPr lang="en-US"/>
              <a:t>Be part of a </a:t>
            </a:r>
            <a:r>
              <a:rPr lang="en-US" u="sng"/>
              <a:t>vibrant community</a:t>
            </a:r>
            <a:r>
              <a:rPr lang="en-US"/>
              <a:t>, both on and off campus, where they feel they belong and are connected to others.</a:t>
            </a:r>
          </a:p>
          <a:p>
            <a:pPr>
              <a:lnSpc>
                <a:spcPct val="120000"/>
              </a:lnSpc>
              <a:spcBef>
                <a:spcPts val="0"/>
              </a:spcBef>
              <a:spcAft>
                <a:spcPts val="1200"/>
              </a:spcAft>
            </a:pPr>
            <a:r>
              <a:rPr lang="en-US"/>
              <a:t>Be inspired early at LCCC to establish their </a:t>
            </a:r>
            <a:r>
              <a:rPr lang="en-US" u="sng"/>
              <a:t>educational and career goals</a:t>
            </a:r>
            <a:r>
              <a:rPr lang="en-US"/>
              <a:t>.</a:t>
            </a:r>
          </a:p>
          <a:p>
            <a:pPr>
              <a:lnSpc>
                <a:spcPct val="120000"/>
              </a:lnSpc>
              <a:spcBef>
                <a:spcPts val="0"/>
              </a:spcBef>
              <a:spcAft>
                <a:spcPts val="1200"/>
              </a:spcAft>
            </a:pPr>
            <a:r>
              <a:rPr lang="en-US" u="sng"/>
              <a:t>Develop a plan</a:t>
            </a:r>
            <a:r>
              <a:rPr lang="en-US"/>
              <a:t>  that aligns with those goals.</a:t>
            </a:r>
          </a:p>
          <a:p>
            <a:pPr>
              <a:lnSpc>
                <a:spcPct val="120000"/>
              </a:lnSpc>
              <a:spcBef>
                <a:spcPts val="0"/>
              </a:spcBef>
              <a:spcAft>
                <a:spcPts val="1200"/>
              </a:spcAft>
            </a:pPr>
            <a:r>
              <a:rPr lang="en-US"/>
              <a:t>Be </a:t>
            </a:r>
            <a:r>
              <a:rPr lang="en-US" u="sng"/>
              <a:t>actively engaged</a:t>
            </a:r>
            <a:r>
              <a:rPr lang="en-US"/>
              <a:t> in the learning process.</a:t>
            </a:r>
          </a:p>
          <a:p>
            <a:pPr>
              <a:lnSpc>
                <a:spcPct val="120000"/>
              </a:lnSpc>
              <a:spcBef>
                <a:spcPts val="0"/>
              </a:spcBef>
              <a:spcAft>
                <a:spcPts val="1200"/>
              </a:spcAft>
            </a:pPr>
            <a:r>
              <a:rPr lang="en-US"/>
              <a:t>Be transformed by doing something meaningful that </a:t>
            </a:r>
            <a:r>
              <a:rPr lang="en-US" u="sng"/>
              <a:t>applies learning inside LCCC to experiences beyond</a:t>
            </a:r>
            <a:r>
              <a:rPr lang="en-US"/>
              <a:t> the classroom.</a:t>
            </a:r>
          </a:p>
          <a:p>
            <a:pPr>
              <a:lnSpc>
                <a:spcPct val="120000"/>
              </a:lnSpc>
              <a:spcBef>
                <a:spcPts val="0"/>
              </a:spcBef>
              <a:spcAft>
                <a:spcPts val="1200"/>
              </a:spcAft>
            </a:pPr>
            <a:r>
              <a:rPr lang="en-US"/>
              <a:t>Be prepared and excited for what comes after LCCC, leading to a </a:t>
            </a:r>
            <a:r>
              <a:rPr lang="en-US" u="sng"/>
              <a:t>successful transition </a:t>
            </a:r>
            <a:r>
              <a:rPr lang="en-US"/>
              <a:t>to their “next steps” in life.</a:t>
            </a:r>
          </a:p>
          <a:p>
            <a:pPr marL="0" indent="0">
              <a:lnSpc>
                <a:spcPct val="120000"/>
              </a:lnSpc>
              <a:spcBef>
                <a:spcPts val="0"/>
              </a:spcBef>
              <a:buNone/>
            </a:pPr>
            <a:endParaRPr lang="en-US"/>
          </a:p>
        </p:txBody>
      </p:sp>
      <p:pic>
        <p:nvPicPr>
          <p:cNvPr id="4" name="Picture 3">
            <a:extLst>
              <a:ext uri="{FF2B5EF4-FFF2-40B4-BE49-F238E27FC236}">
                <a16:creationId xmlns:a16="http://schemas.microsoft.com/office/drawing/2014/main" id="{DF16BE44-CD8B-1B18-7F33-21E18B7671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79514" y="419967"/>
            <a:ext cx="1187133" cy="1187133"/>
          </a:xfrm>
          <a:prstGeom prst="rect">
            <a:avLst/>
          </a:prstGeom>
          <a:noFill/>
          <a:ln>
            <a:noFill/>
          </a:ln>
        </p:spPr>
      </p:pic>
    </p:spTree>
    <p:extLst>
      <p:ext uri="{BB962C8B-B14F-4D97-AF65-F5344CB8AC3E}">
        <p14:creationId xmlns:p14="http://schemas.microsoft.com/office/powerpoint/2010/main" val="295736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7D13F-124D-6515-6FDD-3A2D2612B918}"/>
              </a:ext>
            </a:extLst>
          </p:cNvPr>
          <p:cNvSpPr>
            <a:spLocks noGrp="1"/>
          </p:cNvSpPr>
          <p:nvPr>
            <p:ph type="title"/>
          </p:nvPr>
        </p:nvSpPr>
        <p:spPr/>
        <p:txBody>
          <a:bodyPr/>
          <a:lstStyle/>
          <a:p>
            <a:r>
              <a:rPr lang="en-US" dirty="0"/>
              <a:t>Shaping The Student Experience</a:t>
            </a:r>
          </a:p>
        </p:txBody>
      </p:sp>
      <p:pic>
        <p:nvPicPr>
          <p:cNvPr id="4" name="Picture 3">
            <a:extLst>
              <a:ext uri="{FF2B5EF4-FFF2-40B4-BE49-F238E27FC236}">
                <a16:creationId xmlns:a16="http://schemas.microsoft.com/office/drawing/2014/main" id="{AB35C3D7-9FC7-BDB4-56D1-D14BA663B5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9664" y="309957"/>
            <a:ext cx="1407336" cy="1407336"/>
          </a:xfrm>
          <a:prstGeom prst="rect">
            <a:avLst/>
          </a:prstGeom>
          <a:noFill/>
          <a:ln>
            <a:noFill/>
          </a:ln>
        </p:spPr>
      </p:pic>
      <p:pic>
        <p:nvPicPr>
          <p:cNvPr id="8194" name="Picture 2" descr="Essex, Justine">
            <a:extLst>
              <a:ext uri="{FF2B5EF4-FFF2-40B4-BE49-F238E27FC236}">
                <a16:creationId xmlns:a16="http://schemas.microsoft.com/office/drawing/2014/main" id="{AA86BA20-1B0C-39F1-4D2E-45BC009F2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33" y="1607756"/>
            <a:ext cx="2033435" cy="203343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anHorn, Scott">
            <a:extLst>
              <a:ext uri="{FF2B5EF4-FFF2-40B4-BE49-F238E27FC236}">
                <a16:creationId xmlns:a16="http://schemas.microsoft.com/office/drawing/2014/main" id="{DE26A93B-3008-28A3-7B93-006CF9A53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711" y="3929832"/>
            <a:ext cx="2033436" cy="203343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Wangeline, Ami">
            <a:extLst>
              <a:ext uri="{FF2B5EF4-FFF2-40B4-BE49-F238E27FC236}">
                <a16:creationId xmlns:a16="http://schemas.microsoft.com/office/drawing/2014/main" id="{A76EDAF8-08AD-7642-9282-5C74F66B5A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902" y="3929832"/>
            <a:ext cx="2033436" cy="203343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edrick, Jennie">
            <a:extLst>
              <a:ext uri="{FF2B5EF4-FFF2-40B4-BE49-F238E27FC236}">
                <a16:creationId xmlns:a16="http://schemas.microsoft.com/office/drawing/2014/main" id="{C3ACCA34-F5AE-6630-CDF4-EBFDE3CA1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6765" y="1607755"/>
            <a:ext cx="2033436" cy="20334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136EFD-71AF-10CE-AB2C-3119DE01BDC9}"/>
              </a:ext>
            </a:extLst>
          </p:cNvPr>
          <p:cNvSpPr txBox="1"/>
          <p:nvPr/>
        </p:nvSpPr>
        <p:spPr>
          <a:xfrm>
            <a:off x="654766" y="3641191"/>
            <a:ext cx="2123767" cy="584775"/>
          </a:xfrm>
          <a:prstGeom prst="rect">
            <a:avLst/>
          </a:prstGeom>
          <a:noFill/>
        </p:spPr>
        <p:txBody>
          <a:bodyPr wrap="square">
            <a:spAutoFit/>
          </a:bodyPr>
          <a:lstStyle/>
          <a:p>
            <a:pPr algn="ctr"/>
            <a:r>
              <a:rPr lang="en-US" sz="1600" b="1" dirty="0">
                <a:latin typeface="+mj-lt"/>
              </a:rPr>
              <a:t>Justine Essex</a:t>
            </a:r>
          </a:p>
          <a:p>
            <a:pPr algn="ctr"/>
            <a:r>
              <a:rPr lang="en-US" sz="1600" dirty="0">
                <a:latin typeface="+mj-lt"/>
              </a:rPr>
              <a:t>GEAR UP Manager </a:t>
            </a:r>
            <a:endParaRPr lang="en-US" sz="1600" dirty="0"/>
          </a:p>
        </p:txBody>
      </p:sp>
      <p:sp>
        <p:nvSpPr>
          <p:cNvPr id="5" name="TextBox 4">
            <a:extLst>
              <a:ext uri="{FF2B5EF4-FFF2-40B4-BE49-F238E27FC236}">
                <a16:creationId xmlns:a16="http://schemas.microsoft.com/office/drawing/2014/main" id="{E28BF811-2D05-4C1F-E8CB-8A28AA507F14}"/>
              </a:ext>
            </a:extLst>
          </p:cNvPr>
          <p:cNvSpPr txBox="1"/>
          <p:nvPr/>
        </p:nvSpPr>
        <p:spPr>
          <a:xfrm>
            <a:off x="2620093" y="5963268"/>
            <a:ext cx="2746672" cy="830997"/>
          </a:xfrm>
          <a:prstGeom prst="rect">
            <a:avLst/>
          </a:prstGeom>
          <a:noFill/>
        </p:spPr>
        <p:txBody>
          <a:bodyPr wrap="square">
            <a:spAutoFit/>
          </a:bodyPr>
          <a:lstStyle/>
          <a:p>
            <a:pPr algn="ctr"/>
            <a:r>
              <a:rPr lang="en-US" sz="1600" b="1" dirty="0">
                <a:latin typeface="+mj-lt"/>
              </a:rPr>
              <a:t>Scott Van Horn</a:t>
            </a:r>
          </a:p>
          <a:p>
            <a:pPr algn="ctr"/>
            <a:r>
              <a:rPr lang="en-US" sz="1600" dirty="0">
                <a:latin typeface="+mj-lt"/>
              </a:rPr>
              <a:t>Trades &amp; Technical Studies Pathway Coordinator</a:t>
            </a:r>
            <a:endParaRPr lang="en-US" sz="1600" dirty="0"/>
          </a:p>
        </p:txBody>
      </p:sp>
      <p:sp>
        <p:nvSpPr>
          <p:cNvPr id="6" name="TextBox 5">
            <a:extLst>
              <a:ext uri="{FF2B5EF4-FFF2-40B4-BE49-F238E27FC236}">
                <a16:creationId xmlns:a16="http://schemas.microsoft.com/office/drawing/2014/main" id="{40FF05AD-89A8-6DD6-3D74-F4B7A0829934}"/>
              </a:ext>
            </a:extLst>
          </p:cNvPr>
          <p:cNvSpPr txBox="1"/>
          <p:nvPr/>
        </p:nvSpPr>
        <p:spPr>
          <a:xfrm>
            <a:off x="5127444" y="3641191"/>
            <a:ext cx="2512078" cy="830997"/>
          </a:xfrm>
          <a:prstGeom prst="rect">
            <a:avLst/>
          </a:prstGeom>
          <a:noFill/>
        </p:spPr>
        <p:txBody>
          <a:bodyPr wrap="square">
            <a:spAutoFit/>
          </a:bodyPr>
          <a:lstStyle/>
          <a:p>
            <a:pPr algn="ctr"/>
            <a:r>
              <a:rPr lang="en-US" sz="1600" b="1" dirty="0">
                <a:latin typeface="+mj-lt"/>
              </a:rPr>
              <a:t>Jennie Hedrick</a:t>
            </a:r>
          </a:p>
          <a:p>
            <a:pPr algn="ctr"/>
            <a:r>
              <a:rPr lang="en-US" sz="1600" dirty="0">
                <a:latin typeface="+mj-lt"/>
              </a:rPr>
              <a:t>Student Services Manager, </a:t>
            </a:r>
          </a:p>
          <a:p>
            <a:pPr algn="ctr"/>
            <a:r>
              <a:rPr lang="en-US" sz="1600" dirty="0">
                <a:latin typeface="+mj-lt"/>
              </a:rPr>
              <a:t>Laramie Campus</a:t>
            </a:r>
            <a:endParaRPr lang="en-US" sz="1600" dirty="0"/>
          </a:p>
        </p:txBody>
      </p:sp>
      <p:sp>
        <p:nvSpPr>
          <p:cNvPr id="7" name="TextBox 6">
            <a:extLst>
              <a:ext uri="{FF2B5EF4-FFF2-40B4-BE49-F238E27FC236}">
                <a16:creationId xmlns:a16="http://schemas.microsoft.com/office/drawing/2014/main" id="{194D910F-F757-CC9D-80A8-460A84FBF03B}"/>
              </a:ext>
            </a:extLst>
          </p:cNvPr>
          <p:cNvSpPr txBox="1"/>
          <p:nvPr/>
        </p:nvSpPr>
        <p:spPr>
          <a:xfrm>
            <a:off x="7773736" y="5963268"/>
            <a:ext cx="2123767" cy="584775"/>
          </a:xfrm>
          <a:prstGeom prst="rect">
            <a:avLst/>
          </a:prstGeom>
          <a:noFill/>
        </p:spPr>
        <p:txBody>
          <a:bodyPr wrap="square">
            <a:spAutoFit/>
          </a:bodyPr>
          <a:lstStyle/>
          <a:p>
            <a:pPr algn="ctr"/>
            <a:r>
              <a:rPr lang="en-US" sz="1600" b="1" dirty="0">
                <a:latin typeface="+mj-lt"/>
              </a:rPr>
              <a:t>Dr. Ami Wangeline</a:t>
            </a:r>
          </a:p>
          <a:p>
            <a:pPr algn="ctr"/>
            <a:r>
              <a:rPr lang="en-US" sz="1600" dirty="0">
                <a:latin typeface="+mj-lt"/>
              </a:rPr>
              <a:t>Biology Faculty</a:t>
            </a:r>
            <a:endParaRPr lang="en-US" sz="1600" dirty="0"/>
          </a:p>
        </p:txBody>
      </p:sp>
    </p:spTree>
    <p:extLst>
      <p:ext uri="{BB962C8B-B14F-4D97-AF65-F5344CB8AC3E}">
        <p14:creationId xmlns:p14="http://schemas.microsoft.com/office/powerpoint/2010/main" val="15163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C2C17-0D6A-F930-9AA3-88D3F1B280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160C3-46CA-8A33-F2DC-26F84F142A62}"/>
              </a:ext>
            </a:extLst>
          </p:cNvPr>
          <p:cNvSpPr>
            <a:spLocks noGrp="1"/>
          </p:cNvSpPr>
          <p:nvPr>
            <p:ph type="title"/>
          </p:nvPr>
        </p:nvSpPr>
        <p:spPr/>
        <p:txBody>
          <a:bodyPr>
            <a:normAutofit/>
          </a:bodyPr>
          <a:lstStyle/>
          <a:p>
            <a:r>
              <a:rPr lang="en-US" sz="6000" spc="300"/>
              <a:t>Fighting the Headwinds</a:t>
            </a:r>
          </a:p>
        </p:txBody>
      </p:sp>
    </p:spTree>
    <p:extLst>
      <p:ext uri="{BB962C8B-B14F-4D97-AF65-F5344CB8AC3E}">
        <p14:creationId xmlns:p14="http://schemas.microsoft.com/office/powerpoint/2010/main" val="454018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21A651-FCE3-82D6-15F0-78AD9A1F6A21}"/>
              </a:ext>
            </a:extLst>
          </p:cNvPr>
          <p:cNvSpPr>
            <a:spLocks noGrp="1"/>
          </p:cNvSpPr>
          <p:nvPr>
            <p:ph idx="1"/>
          </p:nvPr>
        </p:nvSpPr>
        <p:spPr>
          <a:xfrm>
            <a:off x="487325" y="639097"/>
            <a:ext cx="10866475" cy="5800615"/>
          </a:xfrm>
        </p:spPr>
        <p:txBody>
          <a:bodyPr>
            <a:normAutofit/>
          </a:bodyPr>
          <a:lstStyle/>
          <a:p>
            <a:pPr marL="0" indent="0">
              <a:lnSpc>
                <a:spcPct val="100000"/>
              </a:lnSpc>
              <a:spcBef>
                <a:spcPts val="0"/>
              </a:spcBef>
              <a:spcAft>
                <a:spcPts val="1200"/>
              </a:spcAft>
              <a:buNone/>
            </a:pPr>
            <a:r>
              <a:rPr lang="en-US" dirty="0"/>
              <a:t>Internal Locus of Control:</a:t>
            </a:r>
          </a:p>
          <a:p>
            <a:pPr lvl="1">
              <a:lnSpc>
                <a:spcPct val="100000"/>
              </a:lnSpc>
              <a:spcBef>
                <a:spcPts val="0"/>
              </a:spcBef>
              <a:spcAft>
                <a:spcPts val="1200"/>
              </a:spcAft>
            </a:pPr>
            <a:r>
              <a:rPr lang="en-US" dirty="0"/>
              <a:t>Individuals with a strong internal locus of control believe </a:t>
            </a:r>
            <a:r>
              <a:rPr lang="en-US" b="1" i="1" dirty="0"/>
              <a:t>their actions, decisions, and efforts directly impact their lives</a:t>
            </a:r>
            <a:r>
              <a:rPr lang="en-US" dirty="0"/>
              <a:t>. They are more likely to take responsibility for their successes and failures, and they tend to be </a:t>
            </a:r>
            <a:r>
              <a:rPr lang="en-US" b="1" i="1" dirty="0"/>
              <a:t>more proactive in pursuing goals and overcoming challenges</a:t>
            </a:r>
            <a:r>
              <a:rPr lang="en-US" dirty="0"/>
              <a:t>.</a:t>
            </a:r>
            <a:br>
              <a:rPr lang="en-US" dirty="0"/>
            </a:br>
            <a:endParaRPr lang="en-US" dirty="0"/>
          </a:p>
          <a:p>
            <a:pPr marL="0" indent="0">
              <a:lnSpc>
                <a:spcPct val="100000"/>
              </a:lnSpc>
              <a:spcBef>
                <a:spcPts val="0"/>
              </a:spcBef>
              <a:spcAft>
                <a:spcPts val="1200"/>
              </a:spcAft>
              <a:buNone/>
            </a:pPr>
            <a:r>
              <a:rPr lang="en-US" dirty="0"/>
              <a:t>External Locus of Control:</a:t>
            </a:r>
          </a:p>
          <a:p>
            <a:pPr lvl="1">
              <a:lnSpc>
                <a:spcPct val="100000"/>
              </a:lnSpc>
              <a:spcBef>
                <a:spcPts val="0"/>
              </a:spcBef>
              <a:spcAft>
                <a:spcPts val="1200"/>
              </a:spcAft>
            </a:pPr>
            <a:r>
              <a:rPr lang="en-US" dirty="0"/>
              <a:t>Individuals with a strong external locus of control tend to believe that </a:t>
            </a:r>
            <a:r>
              <a:rPr lang="en-US" b="1" i="1" dirty="0"/>
              <a:t>external forces, such as luck, fate, or other people's actions, are the primary determinants of their lives</a:t>
            </a:r>
            <a:r>
              <a:rPr lang="en-US" dirty="0"/>
              <a:t>. They may be more likely to </a:t>
            </a:r>
            <a:r>
              <a:rPr lang="en-US" b="1" i="1" dirty="0"/>
              <a:t>attribute outcomes to chance or circumstances beyond their control</a:t>
            </a:r>
            <a:r>
              <a:rPr lang="en-US" dirty="0"/>
              <a:t>.</a:t>
            </a:r>
          </a:p>
        </p:txBody>
      </p:sp>
    </p:spTree>
    <p:extLst>
      <p:ext uri="{BB962C8B-B14F-4D97-AF65-F5344CB8AC3E}">
        <p14:creationId xmlns:p14="http://schemas.microsoft.com/office/powerpoint/2010/main" val="36820267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avid vs Goliath | Goliath is a character in the biblical Bo… | Flickr">
            <a:extLst>
              <a:ext uri="{FF2B5EF4-FFF2-40B4-BE49-F238E27FC236}">
                <a16:creationId xmlns:a16="http://schemas.microsoft.com/office/drawing/2014/main" id="{F0D832B7-3FF7-EB4D-DFA1-7C6FD94B44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687217" y="519822"/>
            <a:ext cx="2664014" cy="211393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arland Sanders | Who2">
            <a:extLst>
              <a:ext uri="{FF2B5EF4-FFF2-40B4-BE49-F238E27FC236}">
                <a16:creationId xmlns:a16="http://schemas.microsoft.com/office/drawing/2014/main" id="{256377D1-0517-4588-69FE-E332F6BB5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529" b="12781"/>
          <a:stretch>
            <a:fillRect/>
          </a:stretch>
        </p:blipFill>
        <p:spPr bwMode="auto">
          <a:xfrm>
            <a:off x="6132290" y="519822"/>
            <a:ext cx="2287568" cy="284321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J.K. Rowling - Broadway Licensing">
            <a:extLst>
              <a:ext uri="{FF2B5EF4-FFF2-40B4-BE49-F238E27FC236}">
                <a16:creationId xmlns:a16="http://schemas.microsoft.com/office/drawing/2014/main" id="{2D153802-F362-CDE4-B63B-9EE3BC57B3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00"/>
          <a:stretch>
            <a:fillRect/>
          </a:stretch>
        </p:blipFill>
        <p:spPr bwMode="auto">
          <a:xfrm>
            <a:off x="3477819" y="519822"/>
            <a:ext cx="2462211" cy="284321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10 Gophers on 1980 Miracle on Ice - University of Minnesota Athletics">
            <a:extLst>
              <a:ext uri="{FF2B5EF4-FFF2-40B4-BE49-F238E27FC236}">
                <a16:creationId xmlns:a16="http://schemas.microsoft.com/office/drawing/2014/main" id="{E4CC5EB5-583C-2B06-4D62-BE3483AD7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118" y="2956223"/>
            <a:ext cx="2462211" cy="32763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s the secret behind Stephen King's success? - Authors A.I.">
            <a:extLst>
              <a:ext uri="{FF2B5EF4-FFF2-40B4-BE49-F238E27FC236}">
                <a16:creationId xmlns:a16="http://schemas.microsoft.com/office/drawing/2014/main" id="{8B454343-DCFF-E83D-49DD-7E8765C607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9686" y="519822"/>
            <a:ext cx="3013587" cy="21095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im Carrey | Grinch, Movies, A Christmas Carol, The Mask, Sonic, &amp; Facts |  Britannica">
            <a:extLst>
              <a:ext uri="{FF2B5EF4-FFF2-40B4-BE49-F238E27FC236}">
                <a16:creationId xmlns:a16="http://schemas.microsoft.com/office/drawing/2014/main" id="{8A537EA9-BC17-0619-B0FD-31FB74D999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204" y="3678062"/>
            <a:ext cx="3053492" cy="22901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alt Disney | Scrooge McDuck Wikia | Fandom">
            <a:extLst>
              <a:ext uri="{FF2B5EF4-FFF2-40B4-BE49-F238E27FC236}">
                <a16:creationId xmlns:a16="http://schemas.microsoft.com/office/drawing/2014/main" id="{31C5EAFC-93C5-B37A-456A-325105A0E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9733" y="3124969"/>
            <a:ext cx="2645109" cy="28432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thany Hamilton Bio | Book for Speaking Engagements">
            <a:extLst>
              <a:ext uri="{FF2B5EF4-FFF2-40B4-BE49-F238E27FC236}">
                <a16:creationId xmlns:a16="http://schemas.microsoft.com/office/drawing/2014/main" id="{819A1ED6-99F6-5070-B100-94C31A6B51D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a:fillRect/>
          </a:stretch>
        </p:blipFill>
        <p:spPr bwMode="auto">
          <a:xfrm>
            <a:off x="6723571" y="3571565"/>
            <a:ext cx="1478284" cy="2514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4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fade">
                                      <p:cBhvr>
                                        <p:cTn id="12" dur="500"/>
                                        <p:tgtEl>
                                          <p:spTgt spid="143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5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344"/>
                                        </p:tgtEl>
                                        <p:attrNameLst>
                                          <p:attrName>style.visibility</p:attrName>
                                        </p:attrNameLst>
                                      </p:cBhvr>
                                      <p:to>
                                        <p:strVal val="visible"/>
                                      </p:to>
                                    </p:set>
                                    <p:animEffect transition="in" filter="fade">
                                      <p:cBhvr>
                                        <p:cTn id="27" dur="500"/>
                                        <p:tgtEl>
                                          <p:spTgt spid="143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5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fade">
                                      <p:cBhvr>
                                        <p:cTn id="37" dur="500"/>
                                        <p:tgtEl>
                                          <p:spTgt spid="10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fade">
                                      <p:cBhvr>
                                        <p:cTn id="4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6347EF9-9F49-6702-2777-1E9A75964BC7}"/>
            </a:ext>
          </a:extLst>
        </p:cNvPr>
        <p:cNvGrpSpPr/>
        <p:nvPr/>
      </p:nvGrpSpPr>
      <p:grpSpPr>
        <a:xfrm>
          <a:off x="0" y="0"/>
          <a:ext cx="0" cy="0"/>
          <a:chOff x="0" y="0"/>
          <a:chExt cx="0" cy="0"/>
        </a:xfrm>
      </p:grpSpPr>
      <p:pic>
        <p:nvPicPr>
          <p:cNvPr id="3" name="Picture 2" descr="A yellow eagle with blue circle and text&#10;&#10;AI-generated content may be incorrect.">
            <a:extLst>
              <a:ext uri="{FF2B5EF4-FFF2-40B4-BE49-F238E27FC236}">
                <a16:creationId xmlns:a16="http://schemas.microsoft.com/office/drawing/2014/main" id="{DED4371B-AC99-0698-BAFA-A1F5F0CD6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9606" y="1991769"/>
            <a:ext cx="3932788" cy="2874461"/>
          </a:xfrm>
          <a:prstGeom prst="rect">
            <a:avLst/>
          </a:prstGeom>
        </p:spPr>
      </p:pic>
    </p:spTree>
    <p:extLst>
      <p:ext uri="{BB962C8B-B14F-4D97-AF65-F5344CB8AC3E}">
        <p14:creationId xmlns:p14="http://schemas.microsoft.com/office/powerpoint/2010/main" val="3061195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1C49D-F510-D2DD-982A-FD4E0CF34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31D56-7D46-25E6-B9A7-15EA26044567}"/>
              </a:ext>
            </a:extLst>
          </p:cNvPr>
          <p:cNvSpPr>
            <a:spLocks noGrp="1"/>
          </p:cNvSpPr>
          <p:nvPr>
            <p:ph type="title"/>
          </p:nvPr>
        </p:nvSpPr>
        <p:spPr>
          <a:xfrm>
            <a:off x="4805325" y="3074402"/>
            <a:ext cx="5608676" cy="1325563"/>
          </a:xfrm>
        </p:spPr>
        <p:txBody>
          <a:bodyPr vert="horz" lIns="91440" tIns="45720" rIns="91440" bIns="45720" rtlCol="0" anchor="b">
            <a:normAutofit fontScale="90000"/>
          </a:bodyPr>
          <a:lstStyle/>
          <a:p>
            <a:r>
              <a:rPr lang="en-US" sz="4600" b="1"/>
              <a:t>Trista Woods</a:t>
            </a:r>
            <a:br>
              <a:rPr lang="en-US" sz="4600"/>
            </a:br>
            <a:r>
              <a:rPr lang="en-US" sz="2400"/>
              <a:t>Director, Accounting; Foundation</a:t>
            </a:r>
            <a:br>
              <a:rPr lang="en-US" sz="2400"/>
            </a:br>
            <a:r>
              <a:rPr lang="en-US" sz="2400"/>
              <a:t>Certificate in Community College Leadership, UW </a:t>
            </a:r>
            <a:endParaRPr lang="en-US" sz="4600"/>
          </a:p>
        </p:txBody>
      </p:sp>
      <p:pic>
        <p:nvPicPr>
          <p:cNvPr id="4" name="Picture 3" descr="A close-up of a person smiling&#10;&#10;AI-generated content may be incorrect.">
            <a:extLst>
              <a:ext uri="{FF2B5EF4-FFF2-40B4-BE49-F238E27FC236}">
                <a16:creationId xmlns:a16="http://schemas.microsoft.com/office/drawing/2014/main" id="{0D9EE5DB-2E56-E905-F26F-BFFEB6702525}"/>
              </a:ext>
            </a:extLst>
          </p:cNvPr>
          <p:cNvPicPr>
            <a:picLocks noChangeAspect="1"/>
          </p:cNvPicPr>
          <p:nvPr/>
        </p:nvPicPr>
        <p:blipFill>
          <a:blip r:embed="rId3">
            <a:extLst>
              <a:ext uri="{28A0092B-C50C-407E-A947-70E740481C1C}">
                <a14:useLocalDpi xmlns:a14="http://schemas.microsoft.com/office/drawing/2010/main" val="0"/>
              </a:ext>
            </a:extLst>
          </a:blip>
          <a:srcRect r="-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92236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Imagery Clipart - ClipartSign">
            <a:extLst>
              <a:ext uri="{FF2B5EF4-FFF2-40B4-BE49-F238E27FC236}">
                <a16:creationId xmlns:a16="http://schemas.microsoft.com/office/drawing/2014/main" id="{2D2DF5FD-3A54-9E80-95A9-1D7D9B20E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413" y="308235"/>
            <a:ext cx="5260258" cy="6241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838238-7277-27F1-B60F-D1A6B5CA06A5}"/>
              </a:ext>
            </a:extLst>
          </p:cNvPr>
          <p:cNvSpPr txBox="1"/>
          <p:nvPr/>
        </p:nvSpPr>
        <p:spPr>
          <a:xfrm>
            <a:off x="5235677" y="1006526"/>
            <a:ext cx="2762865" cy="523220"/>
          </a:xfrm>
          <a:prstGeom prst="rect">
            <a:avLst/>
          </a:prstGeom>
          <a:noFill/>
        </p:spPr>
        <p:txBody>
          <a:bodyPr wrap="square" rtlCol="0">
            <a:spAutoFit/>
          </a:bodyPr>
          <a:lstStyle/>
          <a:p>
            <a:pPr algn="ctr"/>
            <a:r>
              <a:rPr lang="en-US" sz="2800" b="1">
                <a:latin typeface="Dreaming Outloud Pro" panose="03050502040302030504" pitchFamily="66" charset="0"/>
                <a:cs typeface="Dreaming Outloud Pro" panose="03050502040302030504" pitchFamily="66" charset="0"/>
              </a:rPr>
              <a:t>Summer Projects</a:t>
            </a:r>
          </a:p>
        </p:txBody>
      </p:sp>
      <p:grpSp>
        <p:nvGrpSpPr>
          <p:cNvPr id="7" name="Group 6">
            <a:extLst>
              <a:ext uri="{FF2B5EF4-FFF2-40B4-BE49-F238E27FC236}">
                <a16:creationId xmlns:a16="http://schemas.microsoft.com/office/drawing/2014/main" id="{5B204419-C436-6F30-AE56-C09C8A49D474}"/>
              </a:ext>
            </a:extLst>
          </p:cNvPr>
          <p:cNvGrpSpPr/>
          <p:nvPr/>
        </p:nvGrpSpPr>
        <p:grpSpPr>
          <a:xfrm>
            <a:off x="5212149" y="1564030"/>
            <a:ext cx="3003755" cy="400110"/>
            <a:chOff x="5181599" y="1927121"/>
            <a:chExt cx="3003755" cy="400110"/>
          </a:xfrm>
        </p:grpSpPr>
        <p:sp>
          <p:nvSpPr>
            <p:cNvPr id="4" name="TextBox 3">
              <a:extLst>
                <a:ext uri="{FF2B5EF4-FFF2-40B4-BE49-F238E27FC236}">
                  <a16:creationId xmlns:a16="http://schemas.microsoft.com/office/drawing/2014/main" id="{6C423B1D-FD7D-E6D4-94CF-1EBD3FB04054}"/>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Plant Trees w/Drip</a:t>
              </a:r>
            </a:p>
          </p:txBody>
        </p:sp>
        <p:sp>
          <p:nvSpPr>
            <p:cNvPr id="6" name="Rectangle 5">
              <a:extLst>
                <a:ext uri="{FF2B5EF4-FFF2-40B4-BE49-F238E27FC236}">
                  <a16:creationId xmlns:a16="http://schemas.microsoft.com/office/drawing/2014/main" id="{ADDC2086-D364-4F60-FE7B-A5778248E76F}"/>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5F317DE5-12EB-A9BE-AD0C-26FE77B067C1}"/>
              </a:ext>
            </a:extLst>
          </p:cNvPr>
          <p:cNvGrpSpPr/>
          <p:nvPr/>
        </p:nvGrpSpPr>
        <p:grpSpPr>
          <a:xfrm>
            <a:off x="5203721" y="2384522"/>
            <a:ext cx="3200400" cy="400110"/>
            <a:chOff x="5181599" y="1927121"/>
            <a:chExt cx="3200400" cy="400110"/>
          </a:xfrm>
        </p:grpSpPr>
        <p:sp>
          <p:nvSpPr>
            <p:cNvPr id="9" name="TextBox 8">
              <a:extLst>
                <a:ext uri="{FF2B5EF4-FFF2-40B4-BE49-F238E27FC236}">
                  <a16:creationId xmlns:a16="http://schemas.microsoft.com/office/drawing/2014/main" id="{B53E5610-8683-8F3F-DE5C-C4F158A5FD9E}"/>
                </a:ext>
              </a:extLst>
            </p:cNvPr>
            <p:cNvSpPr txBox="1"/>
            <p:nvPr/>
          </p:nvSpPr>
          <p:spPr>
            <a:xfrm>
              <a:off x="5422489" y="1927121"/>
              <a:ext cx="2959510"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Replace Garbage Disposal</a:t>
              </a:r>
            </a:p>
          </p:txBody>
        </p:sp>
        <p:sp>
          <p:nvSpPr>
            <p:cNvPr id="10" name="Rectangle 9">
              <a:extLst>
                <a:ext uri="{FF2B5EF4-FFF2-40B4-BE49-F238E27FC236}">
                  <a16:creationId xmlns:a16="http://schemas.microsoft.com/office/drawing/2014/main" id="{CD5141B0-94B3-AA69-0677-3BA772EE483D}"/>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B4844190-4ED2-CAF2-DA5E-2D8A1729AA8E}"/>
              </a:ext>
            </a:extLst>
          </p:cNvPr>
          <p:cNvGrpSpPr/>
          <p:nvPr/>
        </p:nvGrpSpPr>
        <p:grpSpPr>
          <a:xfrm>
            <a:off x="5235677" y="2784632"/>
            <a:ext cx="3003755" cy="400110"/>
            <a:chOff x="5181599" y="1927121"/>
            <a:chExt cx="3003755" cy="400110"/>
          </a:xfrm>
        </p:grpSpPr>
        <p:sp>
          <p:nvSpPr>
            <p:cNvPr id="12" name="TextBox 11">
              <a:extLst>
                <a:ext uri="{FF2B5EF4-FFF2-40B4-BE49-F238E27FC236}">
                  <a16:creationId xmlns:a16="http://schemas.microsoft.com/office/drawing/2014/main" id="{20251A52-4683-E022-3991-CB9A0184DF4D}"/>
                </a:ext>
              </a:extLst>
            </p:cNvPr>
            <p:cNvSpPr txBox="1"/>
            <p:nvPr/>
          </p:nvSpPr>
          <p:spPr>
            <a:xfrm>
              <a:off x="5422489" y="1927121"/>
              <a:ext cx="2762865"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Cut Firewood</a:t>
              </a:r>
            </a:p>
          </p:txBody>
        </p:sp>
        <p:sp>
          <p:nvSpPr>
            <p:cNvPr id="13" name="Rectangle 12">
              <a:extLst>
                <a:ext uri="{FF2B5EF4-FFF2-40B4-BE49-F238E27FC236}">
                  <a16:creationId xmlns:a16="http://schemas.microsoft.com/office/drawing/2014/main" id="{54FEC712-1C6B-3245-3444-CD5B9411B8EF}"/>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DD2CDFDF-1D8B-434C-E613-FE335E7BC8F4}"/>
              </a:ext>
            </a:extLst>
          </p:cNvPr>
          <p:cNvGrpSpPr/>
          <p:nvPr/>
        </p:nvGrpSpPr>
        <p:grpSpPr>
          <a:xfrm>
            <a:off x="5203369" y="1950128"/>
            <a:ext cx="3200400" cy="400110"/>
            <a:chOff x="5181599" y="1927121"/>
            <a:chExt cx="3200400" cy="400110"/>
          </a:xfrm>
        </p:grpSpPr>
        <p:sp>
          <p:nvSpPr>
            <p:cNvPr id="3" name="TextBox 2">
              <a:extLst>
                <a:ext uri="{FF2B5EF4-FFF2-40B4-BE49-F238E27FC236}">
                  <a16:creationId xmlns:a16="http://schemas.microsoft.com/office/drawing/2014/main" id="{E8DFC11E-8DD8-C766-97B5-522887E21BCD}"/>
                </a:ext>
              </a:extLst>
            </p:cNvPr>
            <p:cNvSpPr txBox="1"/>
            <p:nvPr/>
          </p:nvSpPr>
          <p:spPr>
            <a:xfrm>
              <a:off x="5422489" y="1927121"/>
              <a:ext cx="2959510" cy="400110"/>
            </a:xfrm>
            <a:prstGeom prst="rect">
              <a:avLst/>
            </a:prstGeom>
            <a:noFill/>
          </p:spPr>
          <p:txBody>
            <a:bodyPr wrap="square" rtlCol="0">
              <a:spAutoFit/>
            </a:bodyPr>
            <a:lstStyle/>
            <a:p>
              <a:r>
                <a:rPr lang="en-US" sz="2000" b="1">
                  <a:latin typeface="Dreaming Outloud Pro" panose="03050502040302030504" pitchFamily="66" charset="0"/>
                  <a:cs typeface="Dreaming Outloud Pro" panose="03050502040302030504" pitchFamily="66" charset="0"/>
                </a:rPr>
                <a:t>Flagstone around Fire Pit</a:t>
              </a:r>
            </a:p>
          </p:txBody>
        </p:sp>
        <p:sp>
          <p:nvSpPr>
            <p:cNvPr id="14" name="Rectangle 13">
              <a:extLst>
                <a:ext uri="{FF2B5EF4-FFF2-40B4-BE49-F238E27FC236}">
                  <a16:creationId xmlns:a16="http://schemas.microsoft.com/office/drawing/2014/main" id="{DC508A90-724A-FE20-DF08-C6B97444E75E}"/>
                </a:ext>
              </a:extLst>
            </p:cNvPr>
            <p:cNvSpPr/>
            <p:nvPr/>
          </p:nvSpPr>
          <p:spPr>
            <a:xfrm>
              <a:off x="5181599" y="1987147"/>
              <a:ext cx="250722" cy="2507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112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79a234f-6676-4346-ab46-4d9633c4cad1}" enabled="0" method="" siteId="{979a234f-6676-4346-ab46-4d9633c4cad1}" removed="1"/>
</clbl:labelList>
</file>

<file path=docProps/app.xml><?xml version="1.0" encoding="utf-8"?>
<Properties xmlns="http://schemas.openxmlformats.org/officeDocument/2006/extended-properties" xmlns:vt="http://schemas.openxmlformats.org/officeDocument/2006/docPropsVTypes">
  <TotalTime>230</TotalTime>
  <Words>3687</Words>
  <Application>Microsoft Office PowerPoint</Application>
  <PresentationFormat>Widescreen</PresentationFormat>
  <Paragraphs>546</Paragraphs>
  <Slides>77</Slides>
  <Notes>4</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77</vt:i4>
      </vt:variant>
    </vt:vector>
  </HeadingPairs>
  <TitlesOfParts>
    <vt:vector size="90" baseType="lpstr">
      <vt:lpstr>Aptos</vt:lpstr>
      <vt:lpstr>Aptos Narrow</vt:lpstr>
      <vt:lpstr>Arial</vt:lpstr>
      <vt:lpstr>Bebas Neue</vt:lpstr>
      <vt:lpstr>Dreaming Outloud Pro</vt:lpstr>
      <vt:lpstr>Josefin Sans</vt:lpstr>
      <vt:lpstr>Lucida Sans</vt:lpstr>
      <vt:lpstr>Montserrat Light</vt:lpstr>
      <vt:lpstr>Montserrat Medium</vt:lpstr>
      <vt:lpstr>Rastanty Cortez</vt:lpstr>
      <vt:lpstr>Roboto Condensed</vt:lpstr>
      <vt:lpstr>Wingdings</vt:lpstr>
      <vt:lpstr>Office Theme</vt:lpstr>
      <vt:lpstr>2025 State of the College</vt:lpstr>
      <vt:lpstr>LCCC Board of Trustees</vt:lpstr>
      <vt:lpstr>Newest Golden Eagles</vt:lpstr>
      <vt:lpstr>Jason Hamilton Grounds Specialist II AAS Trades &amp; Technical Studies,  LCCC</vt:lpstr>
      <vt:lpstr>Jennie Hedrick Manager, Student Services, Laramie Campus Certificate in Community College Leadership, UW</vt:lpstr>
      <vt:lpstr>Alexa Temte Executive Assistant, Administration Masters in Higher Education Administration, UW </vt:lpstr>
      <vt:lpstr>Shauna Best Technician, Accounting II Bachelors in Psychology, SNHU </vt:lpstr>
      <vt:lpstr>Trista Woods Director, Accounting; Foundation Certificate in Community College Leadership, UW </vt:lpstr>
      <vt:lpstr>PowerPoint Presentation</vt:lpstr>
      <vt:lpstr>PowerPoint Presentation</vt:lpstr>
      <vt:lpstr>PowerPoint Presentation</vt:lpstr>
      <vt:lpstr>Budget &amp; Finances</vt:lpstr>
      <vt:lpstr>Budget Overview - Funding</vt:lpstr>
      <vt:lpstr>Budget Overview - FAM</vt:lpstr>
      <vt:lpstr>* 3 Small Footnotes</vt:lpstr>
      <vt:lpstr>PowerPoint Presentation</vt:lpstr>
      <vt:lpstr>Some funding high Points</vt:lpstr>
      <vt:lpstr>Changes in unrestricted Funding % of Budget</vt:lpstr>
      <vt:lpstr>Funding Overview for FY26</vt:lpstr>
      <vt:lpstr>How We Invest</vt:lpstr>
      <vt:lpstr>3 Ways We Are Investing in FY26</vt:lpstr>
      <vt:lpstr>Transparency Challenges</vt:lpstr>
      <vt:lpstr>Shaun Ziegler Budget Director </vt:lpstr>
      <vt:lpstr>Student Enrollment</vt:lpstr>
      <vt:lpstr>LCCC Enrollment Update</vt:lpstr>
      <vt:lpstr>Enrollment by LCCC Pathway </vt:lpstr>
      <vt:lpstr>Healthcare Excellence</vt:lpstr>
      <vt:lpstr>Fall Enrollment Trends</vt:lpstr>
      <vt:lpstr>PowerPoint Presentation</vt:lpstr>
      <vt:lpstr>Statewide Enrollment Comparisons</vt:lpstr>
      <vt:lpstr>Statewide Enrollment Comparisons</vt:lpstr>
      <vt:lpstr>High School Enrollments</vt:lpstr>
      <vt:lpstr>LCCC Accelerate</vt:lpstr>
      <vt:lpstr>PowerPoint Presentation</vt:lpstr>
      <vt:lpstr>Jill Stringer Mathematics Faculty</vt:lpstr>
      <vt:lpstr>Student success</vt:lpstr>
      <vt:lpstr>Student Success starts at the Course Level</vt:lpstr>
      <vt:lpstr>Course Success Transformation – Zoo</vt:lpstr>
      <vt:lpstr>Student Success – Credentials Awarded</vt:lpstr>
      <vt:lpstr>Student Success – Graduates &amp; Credentials</vt:lpstr>
      <vt:lpstr>Student Success – Credentials by School</vt:lpstr>
      <vt:lpstr>Student Succes – Credentials by pathway</vt:lpstr>
      <vt:lpstr>IT Pathway Progress</vt:lpstr>
      <vt:lpstr>PowerPoint Presentation</vt:lpstr>
      <vt:lpstr>We still have gaps, some big</vt:lpstr>
      <vt:lpstr>Part-Time Persist the Least </vt:lpstr>
      <vt:lpstr>Not surprisingly, they Don’t Graduate</vt:lpstr>
      <vt:lpstr>What Works?</vt:lpstr>
      <vt:lpstr>PowerPoint Presentation</vt:lpstr>
      <vt:lpstr>What Works?</vt:lpstr>
      <vt:lpstr>PowerPoint Presentation</vt:lpstr>
      <vt:lpstr>What Works?</vt:lpstr>
      <vt:lpstr>PowerPoint Presentation</vt:lpstr>
      <vt:lpstr>Overall Data Appear Compelling</vt:lpstr>
      <vt:lpstr>PowerPoint Presentation</vt:lpstr>
      <vt:lpstr>Some Promising External Evidence</vt:lpstr>
      <vt:lpstr>PowerPoint Presentation</vt:lpstr>
      <vt:lpstr>PowerPoint Presentation</vt:lpstr>
      <vt:lpstr>cliff of knowledge  &amp; Sea of sameness</vt:lpstr>
      <vt:lpstr>Goal 1: Become the best-known higher education value within 350 miles of Cheyenne</vt:lpstr>
      <vt:lpstr>Initial Research</vt:lpstr>
      <vt:lpstr>Levers – Awareness/Affordability</vt:lpstr>
      <vt:lpstr>PowerPoint Presentation</vt:lpstr>
      <vt:lpstr>Brand Analysis</vt:lpstr>
      <vt:lpstr>PowerPoint Presentation</vt:lpstr>
      <vt:lpstr>PowerPoint Presentation</vt:lpstr>
      <vt:lpstr>initial Findings</vt:lpstr>
      <vt:lpstr>Initial Findings</vt:lpstr>
      <vt:lpstr>Regional Insights: Rename Sentiment Overview</vt:lpstr>
      <vt:lpstr>in a Sea of Sameness</vt:lpstr>
      <vt:lpstr>PowerPoint Presentation</vt:lpstr>
      <vt:lpstr>Part of the Promise? – LCCC Experience</vt:lpstr>
      <vt:lpstr>Shaping The Student Experience</vt:lpstr>
      <vt:lpstr>Fighting the Headwinds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Schaffer, Joe</dc:creator>
  <cp:lastModifiedBy>Bacon, Dallas</cp:lastModifiedBy>
  <cp:revision>3</cp:revision>
  <dcterms:created xsi:type="dcterms:W3CDTF">2025-07-31T15:24:21Z</dcterms:created>
  <dcterms:modified xsi:type="dcterms:W3CDTF">2025-08-11T17:00:21Z</dcterms:modified>
</cp:coreProperties>
</file>